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2"/>
  </p:notesMasterIdLst>
  <p:handoutMasterIdLst>
    <p:handoutMasterId r:id="rId33"/>
  </p:handoutMasterIdLst>
  <p:sldIdLst>
    <p:sldId id="256" r:id="rId6"/>
    <p:sldId id="258" r:id="rId7"/>
    <p:sldId id="259" r:id="rId8"/>
    <p:sldId id="290" r:id="rId9"/>
    <p:sldId id="285" r:id="rId10"/>
    <p:sldId id="266" r:id="rId11"/>
    <p:sldId id="267" r:id="rId12"/>
    <p:sldId id="269" r:id="rId13"/>
    <p:sldId id="270" r:id="rId14"/>
    <p:sldId id="271" r:id="rId15"/>
    <p:sldId id="272" r:id="rId16"/>
    <p:sldId id="273" r:id="rId17"/>
    <p:sldId id="291" r:id="rId18"/>
    <p:sldId id="295" r:id="rId19"/>
    <p:sldId id="296" r:id="rId20"/>
    <p:sldId id="298" r:id="rId21"/>
    <p:sldId id="299" r:id="rId22"/>
    <p:sldId id="274" r:id="rId23"/>
    <p:sldId id="284" r:id="rId24"/>
    <p:sldId id="300" r:id="rId25"/>
    <p:sldId id="303" r:id="rId26"/>
    <p:sldId id="304" r:id="rId27"/>
    <p:sldId id="305" r:id="rId28"/>
    <p:sldId id="306" r:id="rId29"/>
    <p:sldId id="307" r:id="rId30"/>
    <p:sldId id="308" r:id="rId31"/>
  </p:sldIdLst>
  <p:sldSz cx="12192000" cy="6858000"/>
  <p:notesSz cx="7104063"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ina Ekman" initials="CE" lastIdx="1" clrIdx="0">
    <p:extLst>
      <p:ext uri="{19B8F6BF-5375-455C-9EA6-DF929625EA0E}">
        <p15:presenceInfo xmlns:p15="http://schemas.microsoft.com/office/powerpoint/2012/main" userId="S-1-5-21-3767723875-3641016550-3046868103-23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9231" autoAdjust="0"/>
  </p:normalViewPr>
  <p:slideViewPr>
    <p:cSldViewPr snapToGrid="0">
      <p:cViewPr varScale="1">
        <p:scale>
          <a:sx n="79" d="100"/>
          <a:sy n="79" d="100"/>
        </p:scale>
        <p:origin x="1830"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9" d="100"/>
          <a:sy n="49" d="100"/>
        </p:scale>
        <p:origin x="295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ustomXml" Target="../customXml/item5.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B75C47F8-520D-40A8-9ADF-AE3956439C93}"/>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sv-SE"/>
          </a:p>
        </p:txBody>
      </p:sp>
      <p:sp>
        <p:nvSpPr>
          <p:cNvPr id="3" name="Platshållare för datum 2">
            <a:extLst>
              <a:ext uri="{FF2B5EF4-FFF2-40B4-BE49-F238E27FC236}">
                <a16:creationId xmlns:a16="http://schemas.microsoft.com/office/drawing/2014/main" id="{67304B35-FCAC-4EB6-9B65-208C8041BE23}"/>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A97E44ED-B952-4A1B-8B24-A97E5E06C43E}" type="datetimeFigureOut">
              <a:rPr lang="sv-SE" smtClean="0"/>
              <a:t>2023-11-30</a:t>
            </a:fld>
            <a:endParaRPr lang="sv-SE"/>
          </a:p>
        </p:txBody>
      </p:sp>
      <p:sp>
        <p:nvSpPr>
          <p:cNvPr id="4" name="Platshållare för sidfot 3">
            <a:extLst>
              <a:ext uri="{FF2B5EF4-FFF2-40B4-BE49-F238E27FC236}">
                <a16:creationId xmlns:a16="http://schemas.microsoft.com/office/drawing/2014/main" id="{87DB4505-CB98-47C5-B0EF-45911CD97933}"/>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sv-SE"/>
          </a:p>
        </p:txBody>
      </p:sp>
      <p:sp>
        <p:nvSpPr>
          <p:cNvPr id="5" name="Platshållare för bildnummer 4">
            <a:extLst>
              <a:ext uri="{FF2B5EF4-FFF2-40B4-BE49-F238E27FC236}">
                <a16:creationId xmlns:a16="http://schemas.microsoft.com/office/drawing/2014/main" id="{0323063B-4BA2-44FC-9C7E-76755F96710E}"/>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594509D1-D4D4-484F-880B-5AC6851E9825}" type="slidenum">
              <a:rPr lang="sv-SE" smtClean="0"/>
              <a:t>‹#›</a:t>
            </a:fld>
            <a:endParaRPr lang="sv-SE"/>
          </a:p>
        </p:txBody>
      </p:sp>
    </p:spTree>
    <p:extLst>
      <p:ext uri="{BB962C8B-B14F-4D97-AF65-F5344CB8AC3E}">
        <p14:creationId xmlns:p14="http://schemas.microsoft.com/office/powerpoint/2010/main" val="419231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sv-SE"/>
          </a:p>
        </p:txBody>
      </p:sp>
      <p:sp>
        <p:nvSpPr>
          <p:cNvPr id="3" name="Platshållare fö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4050BDF-6119-4F26-9FC6-A0CF7971A4A6}" type="datetimeFigureOut">
              <a:rPr lang="sv-SE" smtClean="0"/>
              <a:t>2023-11-30</a:t>
            </a:fld>
            <a:endParaRPr lang="sv-SE"/>
          </a:p>
        </p:txBody>
      </p:sp>
      <p:sp>
        <p:nvSpPr>
          <p:cNvPr id="4" name="Platshållare för bildobjekt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sv-SE"/>
          </a:p>
        </p:txBody>
      </p:sp>
      <p:sp>
        <p:nvSpPr>
          <p:cNvPr id="5" name="Platshållare för anteckninga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0C6BBD9C-C486-4BB1-B6A9-7A3D343EB1D6}" type="slidenum">
              <a:rPr lang="sv-SE" smtClean="0"/>
              <a:t>‹#›</a:t>
            </a:fld>
            <a:endParaRPr lang="sv-SE"/>
          </a:p>
        </p:txBody>
      </p:sp>
    </p:spTree>
    <p:extLst>
      <p:ext uri="{BB962C8B-B14F-4D97-AF65-F5344CB8AC3E}">
        <p14:creationId xmlns:p14="http://schemas.microsoft.com/office/powerpoint/2010/main" val="2721738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C6BBD9C-C486-4BB1-B6A9-7A3D343EB1D6}" type="slidenum">
              <a:rPr lang="sv-SE" smtClean="0"/>
              <a:t>1</a:t>
            </a:fld>
            <a:endParaRPr lang="sv-SE"/>
          </a:p>
        </p:txBody>
      </p:sp>
    </p:spTree>
    <p:extLst>
      <p:ext uri="{BB962C8B-B14F-4D97-AF65-F5344CB8AC3E}">
        <p14:creationId xmlns:p14="http://schemas.microsoft.com/office/powerpoint/2010/main" val="1713145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90752">
              <a:defRPr/>
            </a:pPr>
            <a:r>
              <a:rPr lang="sv-SE" dirty="0"/>
              <a:t>Ann-Marie</a:t>
            </a:r>
            <a:r>
              <a:rPr lang="sv-SE" baseline="0" dirty="0"/>
              <a:t> Karlsson är från Luleå. Använder sig av många olika tekniker och material, bland annat textil, metall. </a:t>
            </a:r>
          </a:p>
          <a:p>
            <a:pPr defTabSz="990752">
              <a:defRPr/>
            </a:pPr>
            <a:r>
              <a:rPr lang="sv-SE" baseline="0" dirty="0"/>
              <a:t>Medlem i Luleå konstklubb.</a:t>
            </a:r>
            <a:endParaRPr lang="sv-SE" dirty="0"/>
          </a:p>
        </p:txBody>
      </p:sp>
      <p:sp>
        <p:nvSpPr>
          <p:cNvPr id="4" name="Platshållare för bildnummer 3"/>
          <p:cNvSpPr>
            <a:spLocks noGrp="1"/>
          </p:cNvSpPr>
          <p:nvPr>
            <p:ph type="sldNum" sz="quarter" idx="5"/>
          </p:nvPr>
        </p:nvSpPr>
        <p:spPr/>
        <p:txBody>
          <a:bodyPr/>
          <a:lstStyle/>
          <a:p>
            <a:fld id="{0C6BBD9C-C486-4BB1-B6A9-7A3D343EB1D6}" type="slidenum">
              <a:rPr lang="sv-SE" smtClean="0"/>
              <a:t>10</a:t>
            </a:fld>
            <a:endParaRPr lang="sv-SE"/>
          </a:p>
        </p:txBody>
      </p:sp>
    </p:spTree>
    <p:extLst>
      <p:ext uri="{BB962C8B-B14F-4D97-AF65-F5344CB8AC3E}">
        <p14:creationId xmlns:p14="http://schemas.microsoft.com/office/powerpoint/2010/main" val="327770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90752">
              <a:defRPr/>
            </a:pPr>
            <a:r>
              <a:rPr lang="sv-SE" b="0" i="0" dirty="0">
                <a:solidFill>
                  <a:srgbClr val="222222"/>
                </a:solidFill>
                <a:effectLst/>
                <a:latin typeface="+mn-lt"/>
              </a:rPr>
              <a:t>Eva-Marie Wallström från Sunderbyn har målat i stort sett hela sitt liv. Hon har gått </a:t>
            </a:r>
            <a:r>
              <a:rPr lang="sv-SE" b="0" i="0" dirty="0">
                <a:solidFill>
                  <a:srgbClr val="4D5156"/>
                </a:solidFill>
                <a:effectLst/>
                <a:latin typeface="+mn-lt"/>
              </a:rPr>
              <a:t>många längre och kortare kurser och testat flera olika tekniker. </a:t>
            </a:r>
            <a:r>
              <a:rPr lang="sv-SE" b="0" i="0" dirty="0">
                <a:solidFill>
                  <a:srgbClr val="222222"/>
                </a:solidFill>
                <a:effectLst/>
                <a:latin typeface="+mn-lt"/>
              </a:rPr>
              <a:t> Hon arbetar bl.a. i akvarell och akryl och gillar att måla varierat. Naturen har sin charm och människan likaså. Nu är hon pensionär och kan ägna sig åt måleriet på heltid. </a:t>
            </a:r>
          </a:p>
          <a:p>
            <a:pPr defTabSz="990752">
              <a:defRPr/>
            </a:pPr>
            <a:r>
              <a:rPr lang="sv-SE" b="0" i="0" dirty="0">
                <a:solidFill>
                  <a:srgbClr val="222222"/>
                </a:solidFill>
                <a:effectLst/>
                <a:latin typeface="+mn-lt"/>
              </a:rPr>
              <a:t>Medlem i Luleå konstklubb´.</a:t>
            </a:r>
            <a:endParaRPr lang="sv-SE" b="0" i="0" dirty="0">
              <a:solidFill>
                <a:srgbClr val="222222"/>
              </a:solidFill>
              <a:effectLst/>
              <a:latin typeface="Roboto" panose="02000000000000000000" pitchFamily="2" charset="0"/>
            </a:endParaRPr>
          </a:p>
        </p:txBody>
      </p:sp>
      <p:sp>
        <p:nvSpPr>
          <p:cNvPr id="4" name="Platshållare för bildnummer 3"/>
          <p:cNvSpPr>
            <a:spLocks noGrp="1"/>
          </p:cNvSpPr>
          <p:nvPr>
            <p:ph type="sldNum" sz="quarter" idx="5"/>
          </p:nvPr>
        </p:nvSpPr>
        <p:spPr/>
        <p:txBody>
          <a:bodyPr/>
          <a:lstStyle/>
          <a:p>
            <a:fld id="{0C6BBD9C-C486-4BB1-B6A9-7A3D343EB1D6}" type="slidenum">
              <a:rPr lang="sv-SE" smtClean="0"/>
              <a:t>11</a:t>
            </a:fld>
            <a:endParaRPr lang="sv-SE"/>
          </a:p>
        </p:txBody>
      </p:sp>
    </p:spTree>
    <p:extLst>
      <p:ext uri="{BB962C8B-B14F-4D97-AF65-F5344CB8AC3E}">
        <p14:creationId xmlns:p14="http://schemas.microsoft.com/office/powerpoint/2010/main" val="3338747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463"/>
              </a:lnSpc>
            </a:pPr>
            <a:r>
              <a:rPr lang="sv-SE" sz="1300" dirty="0">
                <a:solidFill>
                  <a:srgbClr val="000000"/>
                </a:solidFill>
              </a:rPr>
              <a:t>Elisabet Linna Persson är bildkonstnär i Luleå och jobbar med måleri, grafik, emalj och glas. Hennes konst är föreställande men inte realistisk. Bilderna är berättande och sparsamma med detaljer. Människors och djurs kroppsspråk och det som förmedlas utan ord inspirerar Elisabet. Att döpa konstverken är en del av skapande processen och hon vill att titlarna förstärker bildernas uttryck. Elisabet har haft en mängd separatutställningar samt deltagit vid samlingsutställningar och jurybedömda utställningar både i Sverige och utomlands.</a:t>
            </a:r>
            <a:endParaRPr lang="sv-SE" sz="1300" dirty="0"/>
          </a:p>
        </p:txBody>
      </p:sp>
      <p:sp>
        <p:nvSpPr>
          <p:cNvPr id="4" name="Platshållare för bildnummer 3"/>
          <p:cNvSpPr>
            <a:spLocks noGrp="1"/>
          </p:cNvSpPr>
          <p:nvPr>
            <p:ph type="sldNum" sz="quarter" idx="5"/>
          </p:nvPr>
        </p:nvSpPr>
        <p:spPr/>
        <p:txBody>
          <a:bodyPr/>
          <a:lstStyle/>
          <a:p>
            <a:fld id="{0C6BBD9C-C486-4BB1-B6A9-7A3D343EB1D6}" type="slidenum">
              <a:rPr lang="sv-SE" smtClean="0"/>
              <a:t>12</a:t>
            </a:fld>
            <a:endParaRPr lang="sv-SE"/>
          </a:p>
        </p:txBody>
      </p:sp>
    </p:spTree>
    <p:extLst>
      <p:ext uri="{BB962C8B-B14F-4D97-AF65-F5344CB8AC3E}">
        <p14:creationId xmlns:p14="http://schemas.microsoft.com/office/powerpoint/2010/main" val="3142821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err="1">
                <a:solidFill>
                  <a:srgbClr val="000000"/>
                </a:solidFill>
                <a:effectLst/>
                <a:latin typeface="+mn-lt"/>
              </a:rPr>
              <a:t>Mokk</a:t>
            </a:r>
            <a:r>
              <a:rPr lang="sv-SE" b="0" i="0" dirty="0">
                <a:solidFill>
                  <a:srgbClr val="000000"/>
                </a:solidFill>
                <a:effectLst/>
                <a:latin typeface="+mn-lt"/>
              </a:rPr>
              <a:t> AB, startades av 2019 av Monika och Chris. Monika har gått textilutbildning och konstskola i Luleå, är utbildad konstpedagog och är den kreativa hjärnan av </a:t>
            </a:r>
            <a:r>
              <a:rPr lang="sv-SE" b="0" i="0" dirty="0" err="1">
                <a:solidFill>
                  <a:srgbClr val="000000"/>
                </a:solidFill>
                <a:effectLst/>
                <a:latin typeface="+mn-lt"/>
              </a:rPr>
              <a:t>Mokk</a:t>
            </a:r>
            <a:r>
              <a:rPr lang="sv-SE" b="0" i="0" dirty="0">
                <a:solidFill>
                  <a:srgbClr val="000000"/>
                </a:solidFill>
                <a:effectLst/>
                <a:latin typeface="+mn-lt"/>
              </a:rPr>
              <a:t>.</a:t>
            </a:r>
          </a:p>
          <a:p>
            <a:pPr algn="l"/>
            <a:r>
              <a:rPr lang="sv-SE" b="0" i="0" dirty="0">
                <a:solidFill>
                  <a:srgbClr val="000000"/>
                </a:solidFill>
                <a:effectLst/>
                <a:latin typeface="+mn-lt"/>
              </a:rPr>
              <a:t>Chris började sin keramiska karriär på det berömda Poole </a:t>
            </a:r>
            <a:r>
              <a:rPr lang="sv-SE" b="0" i="0" dirty="0" err="1">
                <a:solidFill>
                  <a:srgbClr val="000000"/>
                </a:solidFill>
                <a:effectLst/>
                <a:latin typeface="+mn-lt"/>
              </a:rPr>
              <a:t>Pottery</a:t>
            </a:r>
            <a:r>
              <a:rPr lang="sv-SE" b="0" i="0" dirty="0">
                <a:solidFill>
                  <a:srgbClr val="000000"/>
                </a:solidFill>
                <a:effectLst/>
                <a:latin typeface="+mn-lt"/>
              </a:rPr>
              <a:t>, Dorset England. Han jobbade som hantverkskrukmakare och producerade handgjord keramik för världsvid export, kvalitet och hantverksstolthet var grundläggande. Senare flyttade han till Pentik, Posio Finland och bodde i 40 år i norr som frilansare, entreprenör och konsult.</a:t>
            </a:r>
          </a:p>
          <a:p>
            <a:pPr algn="l"/>
            <a:r>
              <a:rPr lang="sv-SE" b="0" i="0" dirty="0">
                <a:solidFill>
                  <a:srgbClr val="000000"/>
                </a:solidFill>
                <a:effectLst/>
                <a:latin typeface="+mn-lt"/>
              </a:rPr>
              <a:t>De bor nu båda i Luleå och har gjort serviser till </a:t>
            </a:r>
            <a:r>
              <a:rPr lang="sv-SE" b="0" i="0" dirty="0" err="1">
                <a:solidFill>
                  <a:srgbClr val="000000"/>
                </a:solidFill>
                <a:effectLst/>
                <a:latin typeface="+mn-lt"/>
              </a:rPr>
              <a:t>bl</a:t>
            </a:r>
            <a:r>
              <a:rPr lang="sv-SE" b="0" i="0" dirty="0">
                <a:solidFill>
                  <a:srgbClr val="000000"/>
                </a:solidFill>
                <a:effectLst/>
                <a:latin typeface="+mn-lt"/>
              </a:rPr>
              <a:t> a Hemma Gastronomi, Lilla Skafferiet, Arkipelag i Luleå, Ångbryggeriet i Piteå och Arctic Bath i Harads.</a:t>
            </a:r>
            <a:endParaRPr lang="sv-SE" dirty="0"/>
          </a:p>
        </p:txBody>
      </p:sp>
      <p:sp>
        <p:nvSpPr>
          <p:cNvPr id="4" name="Platshållare för bildnummer 3"/>
          <p:cNvSpPr>
            <a:spLocks noGrp="1"/>
          </p:cNvSpPr>
          <p:nvPr>
            <p:ph type="sldNum" sz="quarter" idx="5"/>
          </p:nvPr>
        </p:nvSpPr>
        <p:spPr/>
        <p:txBody>
          <a:bodyPr/>
          <a:lstStyle/>
          <a:p>
            <a:fld id="{0C6BBD9C-C486-4BB1-B6A9-7A3D343EB1D6}" type="slidenum">
              <a:rPr lang="sv-SE" smtClean="0"/>
              <a:t>13</a:t>
            </a:fld>
            <a:endParaRPr lang="sv-SE"/>
          </a:p>
        </p:txBody>
      </p:sp>
    </p:spTree>
    <p:extLst>
      <p:ext uri="{BB962C8B-B14F-4D97-AF65-F5344CB8AC3E}">
        <p14:creationId xmlns:p14="http://schemas.microsoft.com/office/powerpoint/2010/main" val="2476267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90752">
              <a:defRPr/>
            </a:pPr>
            <a:r>
              <a:rPr lang="sv-SE" sz="1300" dirty="0">
                <a:latin typeface="Calibri" panose="020F0502020204030204" pitchFamily="34" charset="0"/>
                <a:ea typeface="Calibri" panose="020F0502020204030204" pitchFamily="34" charset="0"/>
              </a:rPr>
              <a:t>Anita Lundgren bor i </a:t>
            </a:r>
            <a:r>
              <a:rPr lang="sv-SE" sz="1300" dirty="0" err="1">
                <a:latin typeface="Calibri" panose="020F0502020204030204" pitchFamily="34" charset="0"/>
                <a:ea typeface="Calibri" panose="020F0502020204030204" pitchFamily="34" charset="0"/>
              </a:rPr>
              <a:t>Brändön</a:t>
            </a:r>
            <a:r>
              <a:rPr lang="sv-SE" sz="1300" dirty="0">
                <a:latin typeface="Calibri" panose="020F0502020204030204" pitchFamily="34" charset="0"/>
                <a:ea typeface="Calibri" panose="020F0502020204030204" pitchFamily="34" charset="0"/>
              </a:rPr>
              <a:t> och har en ateljé vid havet. Hon målar nästan dagligen, mest i akryl och ofta collage. Har ofta klarlackade bilder för en intensivare färg och en härlig yta. Har haft utställningar tex i Sigtuna.</a:t>
            </a:r>
            <a:endParaRPr lang="sv-SE" dirty="0"/>
          </a:p>
        </p:txBody>
      </p:sp>
      <p:sp>
        <p:nvSpPr>
          <p:cNvPr id="4" name="Platshållare för bildnummer 3"/>
          <p:cNvSpPr>
            <a:spLocks noGrp="1"/>
          </p:cNvSpPr>
          <p:nvPr>
            <p:ph type="sldNum" sz="quarter" idx="5"/>
          </p:nvPr>
        </p:nvSpPr>
        <p:spPr/>
        <p:txBody>
          <a:bodyPr/>
          <a:lstStyle/>
          <a:p>
            <a:fld id="{0C6BBD9C-C486-4BB1-B6A9-7A3D343EB1D6}" type="slidenum">
              <a:rPr lang="sv-SE" smtClean="0"/>
              <a:t>14</a:t>
            </a:fld>
            <a:endParaRPr lang="sv-SE"/>
          </a:p>
        </p:txBody>
      </p:sp>
    </p:spTree>
    <p:extLst>
      <p:ext uri="{BB962C8B-B14F-4D97-AF65-F5344CB8AC3E}">
        <p14:creationId xmlns:p14="http://schemas.microsoft.com/office/powerpoint/2010/main" val="3633323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300" dirty="0">
                <a:latin typeface="Calibri" panose="020F0502020204030204" pitchFamily="34" charset="0"/>
                <a:ea typeface="Calibri" panose="020F0502020204030204" pitchFamily="34" charset="0"/>
              </a:rPr>
              <a:t>Mitra </a:t>
            </a:r>
            <a:r>
              <a:rPr lang="sv-SE" sz="1300" dirty="0" err="1">
                <a:latin typeface="Calibri" panose="020F0502020204030204" pitchFamily="34" charset="0"/>
                <a:ea typeface="Calibri" panose="020F0502020204030204" pitchFamily="34" charset="0"/>
              </a:rPr>
              <a:t>Sohrabian</a:t>
            </a:r>
            <a:r>
              <a:rPr lang="sv-SE" sz="1300" dirty="0">
                <a:latin typeface="Calibri" panose="020F0502020204030204" pitchFamily="34" charset="0"/>
                <a:ea typeface="Calibri" panose="020F0502020204030204" pitchFamily="34" charset="0"/>
              </a:rPr>
              <a:t> är en mångårig konstnär och även regissör. Hon har fått kulturpriser för sina filmer. </a:t>
            </a:r>
            <a:r>
              <a:rPr lang="sv-SE" sz="1300" kern="0" dirty="0">
                <a:latin typeface="Calibri" panose="020F0502020204030204" pitchFamily="34" charset="0"/>
                <a:ea typeface="Calibri" panose="020F0502020204030204" pitchFamily="34" charset="0"/>
              </a:rPr>
              <a:t>Ursprungligen från Iran, utbildad vid College </a:t>
            </a:r>
            <a:r>
              <a:rPr lang="sv-SE" sz="1300" kern="0" dirty="0" err="1">
                <a:latin typeface="Calibri" panose="020F0502020204030204" pitchFamily="34" charset="0"/>
                <a:ea typeface="Calibri" panose="020F0502020204030204" pitchFamily="34" charset="0"/>
              </a:rPr>
              <a:t>of</a:t>
            </a:r>
            <a:r>
              <a:rPr lang="sv-SE" sz="1300" kern="0" dirty="0">
                <a:latin typeface="Calibri" panose="020F0502020204030204" pitchFamily="34" charset="0"/>
                <a:ea typeface="Calibri" panose="020F0502020204030204" pitchFamily="34" charset="0"/>
              </a:rPr>
              <a:t> art &amp;design London. Bor nu i Luleå sedan 1985.</a:t>
            </a:r>
            <a:endParaRPr lang="sv-SE" sz="1300" dirty="0"/>
          </a:p>
        </p:txBody>
      </p:sp>
      <p:sp>
        <p:nvSpPr>
          <p:cNvPr id="4" name="Platshållare för bildnummer 3"/>
          <p:cNvSpPr>
            <a:spLocks noGrp="1"/>
          </p:cNvSpPr>
          <p:nvPr>
            <p:ph type="sldNum" sz="quarter" idx="5"/>
          </p:nvPr>
        </p:nvSpPr>
        <p:spPr/>
        <p:txBody>
          <a:bodyPr/>
          <a:lstStyle/>
          <a:p>
            <a:fld id="{0C6BBD9C-C486-4BB1-B6A9-7A3D343EB1D6}" type="slidenum">
              <a:rPr lang="sv-SE" smtClean="0"/>
              <a:t>15</a:t>
            </a:fld>
            <a:endParaRPr lang="sv-SE"/>
          </a:p>
        </p:txBody>
      </p:sp>
    </p:spTree>
    <p:extLst>
      <p:ext uri="{BB962C8B-B14F-4D97-AF65-F5344CB8AC3E}">
        <p14:creationId xmlns:p14="http://schemas.microsoft.com/office/powerpoint/2010/main" val="79947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90752">
              <a:defRPr/>
            </a:pPr>
            <a:r>
              <a:rPr lang="sv-SE" sz="1300" dirty="0">
                <a:latin typeface="Calibri" panose="020F0502020204030204" pitchFamily="34" charset="0"/>
                <a:ea typeface="Calibri" panose="020F0502020204030204" pitchFamily="34" charset="0"/>
              </a:rPr>
              <a:t>Gun Lindroth är bosatt i Boden. Är helt självlärd och har varit verksam i skapande i flera decennier.  Arbetar mest med tygapplikation, ibland i kombination med luffarslöjd. Gun har under åren haft utställningar i Boden, Byske, Alingsås mm. Deltog i år i konst i det gröna.</a:t>
            </a:r>
            <a:endParaRPr lang="sv-SE" dirty="0"/>
          </a:p>
        </p:txBody>
      </p:sp>
      <p:sp>
        <p:nvSpPr>
          <p:cNvPr id="4" name="Platshållare för bildnummer 3"/>
          <p:cNvSpPr>
            <a:spLocks noGrp="1"/>
          </p:cNvSpPr>
          <p:nvPr>
            <p:ph type="sldNum" sz="quarter" idx="5"/>
          </p:nvPr>
        </p:nvSpPr>
        <p:spPr/>
        <p:txBody>
          <a:bodyPr/>
          <a:lstStyle/>
          <a:p>
            <a:fld id="{0C6BBD9C-C486-4BB1-B6A9-7A3D343EB1D6}" type="slidenum">
              <a:rPr lang="sv-SE" smtClean="0"/>
              <a:t>16</a:t>
            </a:fld>
            <a:endParaRPr lang="sv-SE"/>
          </a:p>
        </p:txBody>
      </p:sp>
    </p:spTree>
    <p:extLst>
      <p:ext uri="{BB962C8B-B14F-4D97-AF65-F5344CB8AC3E}">
        <p14:creationId xmlns:p14="http://schemas.microsoft.com/office/powerpoint/2010/main" val="1543897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Pablo </a:t>
            </a:r>
            <a:r>
              <a:rPr lang="sv-SE" dirty="0" err="1"/>
              <a:t>Castilla</a:t>
            </a:r>
            <a:r>
              <a:rPr lang="sv-SE" dirty="0"/>
              <a:t> är en spansk konstnär som också arbetar som webbutvecklare. Bor och verkar nu i Boden.</a:t>
            </a:r>
          </a:p>
        </p:txBody>
      </p:sp>
      <p:sp>
        <p:nvSpPr>
          <p:cNvPr id="4" name="Platshållare för bildnummer 3"/>
          <p:cNvSpPr>
            <a:spLocks noGrp="1"/>
          </p:cNvSpPr>
          <p:nvPr>
            <p:ph type="sldNum" sz="quarter" idx="5"/>
          </p:nvPr>
        </p:nvSpPr>
        <p:spPr/>
        <p:txBody>
          <a:bodyPr/>
          <a:lstStyle/>
          <a:p>
            <a:fld id="{0C6BBD9C-C486-4BB1-B6A9-7A3D343EB1D6}" type="slidenum">
              <a:rPr lang="sv-SE" smtClean="0"/>
              <a:t>17</a:t>
            </a:fld>
            <a:endParaRPr lang="sv-SE"/>
          </a:p>
        </p:txBody>
      </p:sp>
    </p:spTree>
    <p:extLst>
      <p:ext uri="{BB962C8B-B14F-4D97-AF65-F5344CB8AC3E}">
        <p14:creationId xmlns:p14="http://schemas.microsoft.com/office/powerpoint/2010/main" val="2871555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Anette Carlsson arbetar som konstpedagog. Hon har </a:t>
            </a:r>
            <a:r>
              <a:rPr lang="sv-SE" baseline="0" dirty="0"/>
              <a:t>jobbat på Havremagasinet och konsthallen i Luleå. Arbetar med olika material såsom ull, fibrer, silke och glittertråd.</a:t>
            </a:r>
            <a:endParaRPr lang="sv-SE" dirty="0"/>
          </a:p>
        </p:txBody>
      </p:sp>
      <p:sp>
        <p:nvSpPr>
          <p:cNvPr id="4" name="Platshållare för bildnummer 3"/>
          <p:cNvSpPr>
            <a:spLocks noGrp="1"/>
          </p:cNvSpPr>
          <p:nvPr>
            <p:ph type="sldNum" sz="quarter" idx="10"/>
          </p:nvPr>
        </p:nvSpPr>
        <p:spPr/>
        <p:txBody>
          <a:bodyPr/>
          <a:lstStyle/>
          <a:p>
            <a:fld id="{0C6BBD9C-C486-4BB1-B6A9-7A3D343EB1D6}" type="slidenum">
              <a:rPr lang="sv-SE" smtClean="0"/>
              <a:t>18</a:t>
            </a:fld>
            <a:endParaRPr lang="sv-SE"/>
          </a:p>
        </p:txBody>
      </p:sp>
    </p:spTree>
    <p:extLst>
      <p:ext uri="{BB962C8B-B14F-4D97-AF65-F5344CB8AC3E}">
        <p14:creationId xmlns:p14="http://schemas.microsoft.com/office/powerpoint/2010/main" val="367733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Eva Rosendahl arbetar i flera olika</a:t>
            </a:r>
            <a:r>
              <a:rPr lang="sv-SE" baseline="0" dirty="0"/>
              <a:t> material såsom olja, akvarell, emalj.  Hon driver Galleri 14 i Boden som har flera olika utställare per år.</a:t>
            </a:r>
            <a:endParaRPr lang="sv-SE" dirty="0"/>
          </a:p>
        </p:txBody>
      </p:sp>
      <p:sp>
        <p:nvSpPr>
          <p:cNvPr id="4" name="Platshållare för bildnummer 3"/>
          <p:cNvSpPr>
            <a:spLocks noGrp="1"/>
          </p:cNvSpPr>
          <p:nvPr>
            <p:ph type="sldNum" sz="quarter" idx="10"/>
          </p:nvPr>
        </p:nvSpPr>
        <p:spPr/>
        <p:txBody>
          <a:bodyPr/>
          <a:lstStyle/>
          <a:p>
            <a:fld id="{0C6BBD9C-C486-4BB1-B6A9-7A3D343EB1D6}" type="slidenum">
              <a:rPr lang="sv-SE" smtClean="0"/>
              <a:t>19</a:t>
            </a:fld>
            <a:endParaRPr lang="sv-SE"/>
          </a:p>
        </p:txBody>
      </p:sp>
    </p:spTree>
    <p:extLst>
      <p:ext uri="{BB962C8B-B14F-4D97-AF65-F5344CB8AC3E}">
        <p14:creationId xmlns:p14="http://schemas.microsoft.com/office/powerpoint/2010/main" val="72001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Ingegerd Sundvall bor</a:t>
            </a:r>
            <a:r>
              <a:rPr lang="sv-SE" baseline="0" dirty="0"/>
              <a:t> i Boden. Målar mest i akryl/akvarell. Målat på uppdrag av </a:t>
            </a:r>
            <a:r>
              <a:rPr lang="sv-SE" baseline="0" dirty="0" err="1"/>
              <a:t>bla</a:t>
            </a:r>
            <a:r>
              <a:rPr lang="sv-SE" baseline="0" dirty="0"/>
              <a:t> Bodens kommun och försvarsmakten.</a:t>
            </a:r>
          </a:p>
          <a:p>
            <a:r>
              <a:rPr lang="sv-SE" baseline="0" dirty="0"/>
              <a:t>Leder konstkurser och har föreläsningar. Jobbar som praktikhandledare med personlig utveckling.</a:t>
            </a:r>
            <a:endParaRPr lang="sv-SE" dirty="0"/>
          </a:p>
        </p:txBody>
      </p:sp>
      <p:sp>
        <p:nvSpPr>
          <p:cNvPr id="4" name="Platshållare för bildnummer 3"/>
          <p:cNvSpPr>
            <a:spLocks noGrp="1"/>
          </p:cNvSpPr>
          <p:nvPr>
            <p:ph type="sldNum" sz="quarter" idx="5"/>
          </p:nvPr>
        </p:nvSpPr>
        <p:spPr/>
        <p:txBody>
          <a:bodyPr/>
          <a:lstStyle/>
          <a:p>
            <a:fld id="{0C6BBD9C-C486-4BB1-B6A9-7A3D343EB1D6}" type="slidenum">
              <a:rPr lang="sv-SE" smtClean="0"/>
              <a:t>2</a:t>
            </a:fld>
            <a:endParaRPr lang="sv-SE"/>
          </a:p>
        </p:txBody>
      </p:sp>
    </p:spTree>
    <p:extLst>
      <p:ext uri="{BB962C8B-B14F-4D97-AF65-F5344CB8AC3E}">
        <p14:creationId xmlns:p14="http://schemas.microsoft.com/office/powerpoint/2010/main" val="2698279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Per Stenberg kommer från Skellefteå.</a:t>
            </a:r>
          </a:p>
        </p:txBody>
      </p:sp>
      <p:sp>
        <p:nvSpPr>
          <p:cNvPr id="4" name="Platshållare för bildnummer 3"/>
          <p:cNvSpPr>
            <a:spLocks noGrp="1"/>
          </p:cNvSpPr>
          <p:nvPr>
            <p:ph type="sldNum" sz="quarter" idx="10"/>
          </p:nvPr>
        </p:nvSpPr>
        <p:spPr/>
        <p:txBody>
          <a:bodyPr/>
          <a:lstStyle/>
          <a:p>
            <a:fld id="{0C6BBD9C-C486-4BB1-B6A9-7A3D343EB1D6}" type="slidenum">
              <a:rPr lang="sv-SE" smtClean="0"/>
              <a:t>20</a:t>
            </a:fld>
            <a:endParaRPr lang="sv-SE"/>
          </a:p>
        </p:txBody>
      </p:sp>
    </p:spTree>
    <p:extLst>
      <p:ext uri="{BB962C8B-B14F-4D97-AF65-F5344CB8AC3E}">
        <p14:creationId xmlns:p14="http://schemas.microsoft.com/office/powerpoint/2010/main" val="566057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Sari </a:t>
            </a:r>
            <a:r>
              <a:rPr lang="sv-SE" dirty="0" err="1"/>
              <a:t>Huczkowski</a:t>
            </a:r>
            <a:r>
              <a:rPr lang="sv-SE" dirty="0"/>
              <a:t> är en autodidakt konstnär=självlärd.</a:t>
            </a:r>
            <a:r>
              <a:rPr lang="sv-SE" baseline="0" dirty="0"/>
              <a:t> Jobbat som pedagog och läst 2 år på konstlinjen Sunderby Folkhögskola.</a:t>
            </a:r>
          </a:p>
          <a:p>
            <a:r>
              <a:rPr lang="sv-SE" baseline="0" dirty="0"/>
              <a:t>Målar och skulpterar mest just nu, abstrakt och ibland non figurativt.</a:t>
            </a:r>
            <a:endParaRPr lang="sv-SE" dirty="0"/>
          </a:p>
        </p:txBody>
      </p:sp>
      <p:sp>
        <p:nvSpPr>
          <p:cNvPr id="4" name="Platshållare för bildnummer 3"/>
          <p:cNvSpPr>
            <a:spLocks noGrp="1"/>
          </p:cNvSpPr>
          <p:nvPr>
            <p:ph type="sldNum" sz="quarter" idx="10"/>
          </p:nvPr>
        </p:nvSpPr>
        <p:spPr/>
        <p:txBody>
          <a:bodyPr/>
          <a:lstStyle/>
          <a:p>
            <a:fld id="{0C6BBD9C-C486-4BB1-B6A9-7A3D343EB1D6}" type="slidenum">
              <a:rPr lang="sv-SE" smtClean="0"/>
              <a:t>21</a:t>
            </a:fld>
            <a:endParaRPr lang="sv-SE"/>
          </a:p>
        </p:txBody>
      </p:sp>
    </p:spTree>
    <p:extLst>
      <p:ext uri="{BB962C8B-B14F-4D97-AF65-F5344CB8AC3E}">
        <p14:creationId xmlns:p14="http://schemas.microsoft.com/office/powerpoint/2010/main" val="1716104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67"/>
              </a:spcAft>
            </a:pPr>
            <a:r>
              <a:rPr lang="sv-SE" sz="1300" kern="100" dirty="0">
                <a:solidFill>
                  <a:srgbClr val="313131"/>
                </a:solidFill>
                <a:ea typeface="Calibri" panose="020F0502020204030204" pitchFamily="34" charset="0"/>
                <a:cs typeface="Arial" panose="020B0604020202020204" pitchFamily="34" charset="0"/>
              </a:rPr>
              <a:t>Anna </a:t>
            </a:r>
            <a:r>
              <a:rPr lang="sv-SE" sz="1300" kern="100" dirty="0" err="1">
                <a:solidFill>
                  <a:srgbClr val="313131"/>
                </a:solidFill>
                <a:ea typeface="Calibri" panose="020F0502020204030204" pitchFamily="34" charset="0"/>
                <a:cs typeface="Arial" panose="020B0604020202020204" pitchFamily="34" charset="0"/>
              </a:rPr>
              <a:t>Toresdotter</a:t>
            </a:r>
            <a:r>
              <a:rPr lang="sv-SE" sz="1300" kern="100" dirty="0">
                <a:solidFill>
                  <a:srgbClr val="313131"/>
                </a:solidFill>
                <a:ea typeface="Calibri" panose="020F0502020204030204" pitchFamily="34" charset="0"/>
                <a:cs typeface="Arial" panose="020B0604020202020204" pitchFamily="34" charset="0"/>
              </a:rPr>
              <a:t> är född i Luleå och bor nu i Roslagen. , född</a:t>
            </a:r>
            <a:r>
              <a:rPr lang="sv-SE" sz="1300" kern="100" dirty="0">
                <a:ea typeface="Calibri" panose="020F0502020204030204" pitchFamily="34" charset="0"/>
                <a:cs typeface="Times New Roman" panose="02020603050405020304" pitchFamily="18" charset="0"/>
              </a:rPr>
              <a:t> 1956 i Luleå.  Hon har arbetat med konstnärliga uppdrag för kommuner, landsting och Statens Konstråd. Hennes engagemang i kulturens inverkan på liv och hälsa utmynnade i ett hundratal föreläsningar i kombination med hennes konst runt om i Sverige. På senare år har hennes konst och föreläsningar kommit att handla om hållbar utveckling. I sina utställningar kombinerar hon gärna måleri med fler konstnärliga uttryck som konstbildspel till egen musik, dans, berättande eller levande teater med publiken. Medlem i Svenska Konstnärinnor och KRO.</a:t>
            </a:r>
            <a:endParaRPr lang="sv-SE" dirty="0"/>
          </a:p>
        </p:txBody>
      </p:sp>
      <p:sp>
        <p:nvSpPr>
          <p:cNvPr id="4" name="Platshållare för bildnummer 3"/>
          <p:cNvSpPr>
            <a:spLocks noGrp="1"/>
          </p:cNvSpPr>
          <p:nvPr>
            <p:ph type="sldNum" sz="quarter" idx="5"/>
          </p:nvPr>
        </p:nvSpPr>
        <p:spPr/>
        <p:txBody>
          <a:bodyPr/>
          <a:lstStyle/>
          <a:p>
            <a:fld id="{0C6BBD9C-C486-4BB1-B6A9-7A3D343EB1D6}" type="slidenum">
              <a:rPr lang="sv-SE" smtClean="0"/>
              <a:t>22</a:t>
            </a:fld>
            <a:endParaRPr lang="sv-SE"/>
          </a:p>
        </p:txBody>
      </p:sp>
    </p:spTree>
    <p:extLst>
      <p:ext uri="{BB962C8B-B14F-4D97-AF65-F5344CB8AC3E}">
        <p14:creationId xmlns:p14="http://schemas.microsoft.com/office/powerpoint/2010/main" val="955054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67"/>
              </a:spcAft>
            </a:pPr>
            <a:r>
              <a:rPr lang="sv-SE" sz="1300" kern="100" dirty="0">
                <a:ea typeface="Calibri" panose="020F0502020204030204" pitchFamily="34" charset="0"/>
                <a:cs typeface="Calibri" panose="020F0502020204030204" pitchFamily="34" charset="0"/>
              </a:rPr>
              <a:t>Brita </a:t>
            </a:r>
            <a:r>
              <a:rPr lang="sv-SE" sz="1300" kern="100" dirty="0" err="1">
                <a:ea typeface="Calibri" panose="020F0502020204030204" pitchFamily="34" charset="0"/>
                <a:cs typeface="Calibri" panose="020F0502020204030204" pitchFamily="34" charset="0"/>
              </a:rPr>
              <a:t>Weglin</a:t>
            </a:r>
            <a:r>
              <a:rPr lang="sv-SE" sz="1300" kern="100" dirty="0">
                <a:ea typeface="Calibri" panose="020F0502020204030204" pitchFamily="34" charset="0"/>
                <a:cs typeface="Calibri" panose="020F0502020204030204" pitchFamily="34" charset="0"/>
              </a:rPr>
              <a:t> Elenius, är sedan 1979 bosatt i Luleå. Hon är född och uppvuxen i en liten by, utanför Alfta i Hälsingland. Där fanns det </a:t>
            </a:r>
            <a:r>
              <a:rPr lang="sv-SE" sz="1300" kern="100" dirty="0" err="1">
                <a:ea typeface="Calibri" panose="020F0502020204030204" pitchFamily="34" charset="0"/>
                <a:cs typeface="Calibri" panose="020F0502020204030204" pitchFamily="34" charset="0"/>
              </a:rPr>
              <a:t>skråmt</a:t>
            </a:r>
            <a:r>
              <a:rPr lang="sv-SE" sz="1300" kern="100" dirty="0">
                <a:ea typeface="Calibri" panose="020F0502020204030204" pitchFamily="34" charset="0"/>
                <a:cs typeface="Calibri" panose="020F0502020204030204" pitchFamily="34" charset="0"/>
              </a:rPr>
              <a:t>, vittror och </a:t>
            </a:r>
            <a:r>
              <a:rPr lang="sv-SE" sz="1300" kern="100" dirty="0" err="1">
                <a:ea typeface="Calibri" panose="020F0502020204030204" pitchFamily="34" charset="0"/>
                <a:cs typeface="Calibri" panose="020F0502020204030204" pitchFamily="34" charset="0"/>
              </a:rPr>
              <a:t>mylinngar</a:t>
            </a:r>
            <a:r>
              <a:rPr lang="sv-SE" sz="1300" kern="100" dirty="0">
                <a:ea typeface="Calibri" panose="020F0502020204030204" pitchFamily="34" charset="0"/>
                <a:cs typeface="Calibri" panose="020F0502020204030204" pitchFamily="34" charset="0"/>
              </a:rPr>
              <a:t>. Hennes </a:t>
            </a:r>
            <a:r>
              <a:rPr lang="sv-SE" sz="1300" kern="100" dirty="0">
                <a:solidFill>
                  <a:srgbClr val="000000"/>
                </a:solidFill>
                <a:ea typeface="Calibri" panose="020F0502020204030204" pitchFamily="34" charset="0"/>
                <a:cs typeface="Calibri" panose="020F0502020204030204" pitchFamily="34" charset="0"/>
              </a:rPr>
              <a:t>bilder handlar om existensen... med allvar och humor! Hon </a:t>
            </a:r>
            <a:r>
              <a:rPr lang="sv-SE" sz="1300" dirty="0">
                <a:solidFill>
                  <a:srgbClr val="373737"/>
                </a:solidFill>
              </a:rPr>
              <a:t>jobbar med många olika tekniker för att få fram de berättelser och uttryck som hon strävar efter.</a:t>
            </a:r>
            <a:endParaRPr lang="sv-SE" dirty="0"/>
          </a:p>
        </p:txBody>
      </p:sp>
      <p:sp>
        <p:nvSpPr>
          <p:cNvPr id="4" name="Platshållare för bildnummer 3"/>
          <p:cNvSpPr>
            <a:spLocks noGrp="1"/>
          </p:cNvSpPr>
          <p:nvPr>
            <p:ph type="sldNum" sz="quarter" idx="5"/>
          </p:nvPr>
        </p:nvSpPr>
        <p:spPr/>
        <p:txBody>
          <a:bodyPr/>
          <a:lstStyle/>
          <a:p>
            <a:fld id="{0C6BBD9C-C486-4BB1-B6A9-7A3D343EB1D6}" type="slidenum">
              <a:rPr lang="sv-SE" smtClean="0"/>
              <a:t>23</a:t>
            </a:fld>
            <a:endParaRPr lang="sv-SE"/>
          </a:p>
        </p:txBody>
      </p:sp>
    </p:spTree>
    <p:extLst>
      <p:ext uri="{BB962C8B-B14F-4D97-AF65-F5344CB8AC3E}">
        <p14:creationId xmlns:p14="http://schemas.microsoft.com/office/powerpoint/2010/main" val="142198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90752">
              <a:defRPr/>
            </a:pPr>
            <a:r>
              <a:rPr lang="sv-SE" sz="1300" dirty="0">
                <a:latin typeface="Calibri" panose="020F0502020204030204" pitchFamily="34" charset="0"/>
                <a:ea typeface="Calibri" panose="020F0502020204030204" pitchFamily="34" charset="0"/>
              </a:rPr>
              <a:t>Sari-Anne Wiklund Axelsson är fysioterapeut/forskare med ett förflutet både inom LTU och Region Norrbotten. Nu har hon valt att satsa helhjärtat på sitt konstnärskap.</a:t>
            </a:r>
            <a:endParaRPr lang="sv-SE" dirty="0"/>
          </a:p>
        </p:txBody>
      </p:sp>
      <p:sp>
        <p:nvSpPr>
          <p:cNvPr id="4" name="Platshållare för bildnummer 3"/>
          <p:cNvSpPr>
            <a:spLocks noGrp="1"/>
          </p:cNvSpPr>
          <p:nvPr>
            <p:ph type="sldNum" sz="quarter" idx="5"/>
          </p:nvPr>
        </p:nvSpPr>
        <p:spPr/>
        <p:txBody>
          <a:bodyPr/>
          <a:lstStyle/>
          <a:p>
            <a:fld id="{0C6BBD9C-C486-4BB1-B6A9-7A3D343EB1D6}" type="slidenum">
              <a:rPr lang="sv-SE" smtClean="0"/>
              <a:t>24</a:t>
            </a:fld>
            <a:endParaRPr lang="sv-SE"/>
          </a:p>
        </p:txBody>
      </p:sp>
    </p:spTree>
    <p:extLst>
      <p:ext uri="{BB962C8B-B14F-4D97-AF65-F5344CB8AC3E}">
        <p14:creationId xmlns:p14="http://schemas.microsoft.com/office/powerpoint/2010/main" val="4032355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fontAlgn="base"/>
            <a:r>
              <a:rPr lang="sv-SE" b="0" dirty="0"/>
              <a:t>Jenny Holmgren </a:t>
            </a:r>
            <a:r>
              <a:rPr lang="sv-SE" b="0" dirty="0" err="1"/>
              <a:t>Myrdahl</a:t>
            </a:r>
            <a:r>
              <a:rPr lang="sv-SE" b="0" dirty="0"/>
              <a:t> är </a:t>
            </a:r>
            <a:r>
              <a:rPr lang="sv-SE" b="0" i="0" dirty="0">
                <a:solidFill>
                  <a:srgbClr val="000000"/>
                </a:solidFill>
                <a:effectLst/>
                <a:latin typeface="proxima-n-w01-reg"/>
              </a:rPr>
              <a:t>en grafiker som skapat grafiska bilder sedan 2000. Född och uppvuxen på Gotland och där studerade hon ett år på konstskola. Hon flyttade 26 år gammal till Luleå. Jenny f</a:t>
            </a:r>
            <a:r>
              <a:rPr lang="sv-SE" b="0" i="0" dirty="0">
                <a:solidFill>
                  <a:srgbClr val="000000"/>
                </a:solidFill>
                <a:effectLst/>
              </a:rPr>
              <a:t>okuserar framförallt med akvarell och </a:t>
            </a:r>
            <a:r>
              <a:rPr lang="sv-SE" b="0" i="0" dirty="0" err="1">
                <a:solidFill>
                  <a:srgbClr val="000000"/>
                </a:solidFill>
                <a:effectLst/>
              </a:rPr>
              <a:t>collografier</a:t>
            </a:r>
            <a:r>
              <a:rPr lang="sv-SE" b="0" i="0" dirty="0">
                <a:solidFill>
                  <a:srgbClr val="000000"/>
                </a:solidFill>
                <a:effectLst/>
              </a:rPr>
              <a:t>. Hon har ett sagolikt bildspråk där </a:t>
            </a:r>
            <a:r>
              <a:rPr lang="sv-SE" b="0" i="0" dirty="0">
                <a:solidFill>
                  <a:srgbClr val="000000"/>
                </a:solidFill>
                <a:effectLst/>
                <a:latin typeface="proxima-n-w01-reg"/>
              </a:rPr>
              <a:t>betraktaren kan tolka bilderna på olika sätt.</a:t>
            </a:r>
            <a:endParaRPr lang="sv-SE" b="0" dirty="0"/>
          </a:p>
        </p:txBody>
      </p:sp>
      <p:sp>
        <p:nvSpPr>
          <p:cNvPr id="4" name="Platshållare för bildnummer 3"/>
          <p:cNvSpPr>
            <a:spLocks noGrp="1"/>
          </p:cNvSpPr>
          <p:nvPr>
            <p:ph type="sldNum" sz="quarter" idx="5"/>
          </p:nvPr>
        </p:nvSpPr>
        <p:spPr/>
        <p:txBody>
          <a:bodyPr/>
          <a:lstStyle/>
          <a:p>
            <a:fld id="{0C6BBD9C-C486-4BB1-B6A9-7A3D343EB1D6}" type="slidenum">
              <a:rPr lang="sv-SE" smtClean="0"/>
              <a:t>25</a:t>
            </a:fld>
            <a:endParaRPr lang="sv-SE"/>
          </a:p>
        </p:txBody>
      </p:sp>
    </p:spTree>
    <p:extLst>
      <p:ext uri="{BB962C8B-B14F-4D97-AF65-F5344CB8AC3E}">
        <p14:creationId xmlns:p14="http://schemas.microsoft.com/office/powerpoint/2010/main" val="2645205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Jenny Viberg jobbar på </a:t>
            </a:r>
            <a:r>
              <a:rPr lang="sv-SE" dirty="0" err="1"/>
              <a:t>fagernäs</a:t>
            </a:r>
            <a:r>
              <a:rPr lang="sv-SE" dirty="0"/>
              <a:t> trädgård i Boden och är autodidakt.</a:t>
            </a:r>
          </a:p>
        </p:txBody>
      </p:sp>
      <p:sp>
        <p:nvSpPr>
          <p:cNvPr id="4" name="Platshållare för bildnummer 3"/>
          <p:cNvSpPr>
            <a:spLocks noGrp="1"/>
          </p:cNvSpPr>
          <p:nvPr>
            <p:ph type="sldNum" sz="quarter" idx="5"/>
          </p:nvPr>
        </p:nvSpPr>
        <p:spPr/>
        <p:txBody>
          <a:bodyPr/>
          <a:lstStyle/>
          <a:p>
            <a:fld id="{0C6BBD9C-C486-4BB1-B6A9-7A3D343EB1D6}" type="slidenum">
              <a:rPr lang="sv-SE" smtClean="0"/>
              <a:t>26</a:t>
            </a:fld>
            <a:endParaRPr lang="sv-SE"/>
          </a:p>
        </p:txBody>
      </p:sp>
    </p:spTree>
    <p:extLst>
      <p:ext uri="{BB962C8B-B14F-4D97-AF65-F5344CB8AC3E}">
        <p14:creationId xmlns:p14="http://schemas.microsoft.com/office/powerpoint/2010/main" val="342191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90752">
              <a:defRPr/>
            </a:pPr>
            <a:r>
              <a:rPr lang="sv-SE" dirty="0" err="1"/>
              <a:t>Majden</a:t>
            </a:r>
            <a:r>
              <a:rPr lang="sv-SE" dirty="0"/>
              <a:t> Carlsson målar</a:t>
            </a:r>
            <a:r>
              <a:rPr lang="sv-SE" baseline="0" dirty="0"/>
              <a:t> gärna naturmotiv i olja, akryl eller akvarell. Haft utställningar i hela länet samt Stockholm. Bor i Boden och är medlem i Bodens konstförening.</a:t>
            </a:r>
            <a:endParaRPr lang="sv-SE" dirty="0"/>
          </a:p>
        </p:txBody>
      </p:sp>
      <p:sp>
        <p:nvSpPr>
          <p:cNvPr id="4" name="Platshållare för bildnummer 3"/>
          <p:cNvSpPr>
            <a:spLocks noGrp="1"/>
          </p:cNvSpPr>
          <p:nvPr>
            <p:ph type="sldNum" sz="quarter" idx="5"/>
          </p:nvPr>
        </p:nvSpPr>
        <p:spPr/>
        <p:txBody>
          <a:bodyPr/>
          <a:lstStyle/>
          <a:p>
            <a:fld id="{0C6BBD9C-C486-4BB1-B6A9-7A3D343EB1D6}" type="slidenum">
              <a:rPr lang="sv-SE" smtClean="0"/>
              <a:t>3</a:t>
            </a:fld>
            <a:endParaRPr lang="sv-SE"/>
          </a:p>
        </p:txBody>
      </p:sp>
    </p:spTree>
    <p:extLst>
      <p:ext uri="{BB962C8B-B14F-4D97-AF65-F5344CB8AC3E}">
        <p14:creationId xmlns:p14="http://schemas.microsoft.com/office/powerpoint/2010/main" val="692881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300" dirty="0">
                <a:latin typeface="Calibri" panose="020F0502020204030204" pitchFamily="34" charset="0"/>
                <a:ea typeface="Calibri" panose="020F0502020204030204" pitchFamily="34" charset="0"/>
              </a:rPr>
              <a:t>Towe </a:t>
            </a:r>
            <a:r>
              <a:rPr lang="sv-SE" sz="1300" dirty="0" err="1">
                <a:latin typeface="Calibri" panose="020F0502020204030204" pitchFamily="34" charset="0"/>
                <a:ea typeface="Calibri" panose="020F0502020204030204" pitchFamily="34" charset="0"/>
              </a:rPr>
              <a:t>Landenius</a:t>
            </a:r>
            <a:r>
              <a:rPr lang="sv-SE" sz="1300" dirty="0">
                <a:latin typeface="Calibri" panose="020F0502020204030204" pitchFamily="34" charset="0"/>
                <a:ea typeface="Calibri" panose="020F0502020204030204" pitchFamily="34" charset="0"/>
              </a:rPr>
              <a:t> från Luleå är verksam inom måleri och keramik och har ett stort intresse av design. ” Jag är fascinerad av människans strävan efter bekvämlighet. Vi uppfinner en massa tekniska prylar, men tänker inte alltid på konsekvenserna. I mitt måleri belyser jag ofta kontrasten mellan naturen och föremål som är skapade av människan.” Towe är utbildad civilingenjör med inriktningen maskin och har jobbat inom den branschen i cirka 20 år. ” Jag sa upp mig för jag ville studera i Sunderbyn och ge konsten en chans. ” Konstnären har bland annat erhållit Luleå kommuns ateljéstipendium och haft utställning i Konsthallen i kulturens hus i Luleå.</a:t>
            </a:r>
            <a:endParaRPr lang="sv-SE" sz="1300" dirty="0"/>
          </a:p>
        </p:txBody>
      </p:sp>
      <p:sp>
        <p:nvSpPr>
          <p:cNvPr id="4" name="Platshållare för bildnummer 3"/>
          <p:cNvSpPr>
            <a:spLocks noGrp="1"/>
          </p:cNvSpPr>
          <p:nvPr>
            <p:ph type="sldNum" sz="quarter" idx="5"/>
          </p:nvPr>
        </p:nvSpPr>
        <p:spPr/>
        <p:txBody>
          <a:bodyPr/>
          <a:lstStyle/>
          <a:p>
            <a:fld id="{0C6BBD9C-C486-4BB1-B6A9-7A3D343EB1D6}" type="slidenum">
              <a:rPr lang="sv-SE" smtClean="0"/>
              <a:t>4</a:t>
            </a:fld>
            <a:endParaRPr lang="sv-SE"/>
          </a:p>
        </p:txBody>
      </p:sp>
    </p:spTree>
    <p:extLst>
      <p:ext uri="{BB962C8B-B14F-4D97-AF65-F5344CB8AC3E}">
        <p14:creationId xmlns:p14="http://schemas.microsoft.com/office/powerpoint/2010/main" val="554388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sz="1300" dirty="0" err="1"/>
              <a:t>Sharón</a:t>
            </a:r>
            <a:r>
              <a:rPr lang="sv-SE" sz="1300" dirty="0"/>
              <a:t> Hedman är en av grundarna av </a:t>
            </a:r>
            <a:r>
              <a:rPr lang="sv-SE" sz="1300" dirty="0" err="1"/>
              <a:t>Arte</a:t>
            </a:r>
            <a:r>
              <a:rPr lang="sv-SE" sz="1300" dirty="0"/>
              <a:t> 31. Hon kommer från Sydafrika och har bott i Sverige sedan år 2000. ”Som ung flicka älskade jag allt som hade med konst att göra. Dans, drama, sång, teckning och målning var några av mina favoritaktiviteter. Att få ägna mig åt konst på heltid var en dröm, som var helt otänkbar där och då, en dröm som nu går i uppfyllelse. Att studera konst här i Sverige har inneburit mer än att förverkliga min dröm – det har hjälpt mig att anpassa mig till ett nytt land och en ny kultur. Dom vänner jag har fått har tillfört mycket kärlek och glädje i mitt liv”. Hon inspireras i sitt skapande av människor hon möter, deras kulturer och naturen som omger dem. Det som särskilt fascinerar är kontrasterna mellan landet hon är född i och det land hon nu kallar sitt hem.</a:t>
            </a:r>
            <a:endParaRPr lang="sv-SE" dirty="0"/>
          </a:p>
        </p:txBody>
      </p:sp>
      <p:sp>
        <p:nvSpPr>
          <p:cNvPr id="4" name="Platshållare för bildnummer 3"/>
          <p:cNvSpPr>
            <a:spLocks noGrp="1"/>
          </p:cNvSpPr>
          <p:nvPr>
            <p:ph type="sldNum" sz="quarter" idx="10"/>
          </p:nvPr>
        </p:nvSpPr>
        <p:spPr/>
        <p:txBody>
          <a:bodyPr/>
          <a:lstStyle/>
          <a:p>
            <a:fld id="{0C6BBD9C-C486-4BB1-B6A9-7A3D343EB1D6}" type="slidenum">
              <a:rPr lang="sv-SE" smtClean="0">
                <a:solidFill>
                  <a:prstClr val="black"/>
                </a:solidFill>
              </a:rPr>
              <a:pPr/>
              <a:t>5</a:t>
            </a:fld>
            <a:endParaRPr lang="sv-SE">
              <a:solidFill>
                <a:prstClr val="black"/>
              </a:solidFill>
            </a:endParaRPr>
          </a:p>
        </p:txBody>
      </p:sp>
    </p:spTree>
    <p:extLst>
      <p:ext uri="{BB962C8B-B14F-4D97-AF65-F5344CB8AC3E}">
        <p14:creationId xmlns:p14="http://schemas.microsoft.com/office/powerpoint/2010/main" val="2681825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90752">
              <a:defRPr/>
            </a:pPr>
            <a:r>
              <a:rPr lang="sv-SE" dirty="0"/>
              <a:t>Eva Sandberg är</a:t>
            </a:r>
            <a:r>
              <a:rPr lang="sv-SE" baseline="0" dirty="0"/>
              <a:t> medlem i Luleå konstklubb och målar gärna abstrakta motiv med kombination av olika tekniker.</a:t>
            </a:r>
            <a:endParaRPr lang="sv-SE" dirty="0"/>
          </a:p>
        </p:txBody>
      </p:sp>
      <p:sp>
        <p:nvSpPr>
          <p:cNvPr id="4" name="Platshållare för bildnummer 3"/>
          <p:cNvSpPr>
            <a:spLocks noGrp="1"/>
          </p:cNvSpPr>
          <p:nvPr>
            <p:ph type="sldNum" sz="quarter" idx="5"/>
          </p:nvPr>
        </p:nvSpPr>
        <p:spPr/>
        <p:txBody>
          <a:bodyPr/>
          <a:lstStyle/>
          <a:p>
            <a:fld id="{0C6BBD9C-C486-4BB1-B6A9-7A3D343EB1D6}" type="slidenum">
              <a:rPr lang="sv-SE" smtClean="0"/>
              <a:t>6</a:t>
            </a:fld>
            <a:endParaRPr lang="sv-SE"/>
          </a:p>
        </p:txBody>
      </p:sp>
    </p:spTree>
    <p:extLst>
      <p:ext uri="{BB962C8B-B14F-4D97-AF65-F5344CB8AC3E}">
        <p14:creationId xmlns:p14="http://schemas.microsoft.com/office/powerpoint/2010/main" val="60184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90752">
              <a:defRPr/>
            </a:pPr>
            <a:r>
              <a:rPr lang="sv-SE" dirty="0"/>
              <a:t>Lena J Sandström bor i Rosvik. Hon har gått</a:t>
            </a:r>
            <a:r>
              <a:rPr lang="sv-SE" baseline="0" dirty="0"/>
              <a:t> på Sunderby folkhögskola samt seniorakademin.</a:t>
            </a:r>
          </a:p>
          <a:p>
            <a:pPr defTabSz="990752">
              <a:defRPr/>
            </a:pPr>
            <a:r>
              <a:rPr lang="sv-SE" baseline="0" dirty="0"/>
              <a:t>Startat och drivit Rabarber konsthantverk i 10 år. Sytt mycket kläder och provar gärna nya tekniker.</a:t>
            </a:r>
            <a:endParaRPr lang="sv-SE" dirty="0"/>
          </a:p>
        </p:txBody>
      </p:sp>
      <p:sp>
        <p:nvSpPr>
          <p:cNvPr id="4" name="Platshållare för bildnummer 3"/>
          <p:cNvSpPr>
            <a:spLocks noGrp="1"/>
          </p:cNvSpPr>
          <p:nvPr>
            <p:ph type="sldNum" sz="quarter" idx="5"/>
          </p:nvPr>
        </p:nvSpPr>
        <p:spPr/>
        <p:txBody>
          <a:bodyPr/>
          <a:lstStyle/>
          <a:p>
            <a:fld id="{0C6BBD9C-C486-4BB1-B6A9-7A3D343EB1D6}" type="slidenum">
              <a:rPr lang="sv-SE" smtClean="0"/>
              <a:t>7</a:t>
            </a:fld>
            <a:endParaRPr lang="sv-SE"/>
          </a:p>
        </p:txBody>
      </p:sp>
    </p:spTree>
    <p:extLst>
      <p:ext uri="{BB962C8B-B14F-4D97-AF65-F5344CB8AC3E}">
        <p14:creationId xmlns:p14="http://schemas.microsoft.com/office/powerpoint/2010/main" val="2362682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90752">
              <a:defRPr/>
            </a:pPr>
            <a:r>
              <a:rPr lang="sv-SE" dirty="0"/>
              <a:t>Maj-Len Knutsson bor</a:t>
            </a:r>
            <a:r>
              <a:rPr lang="sv-SE" baseline="0" dirty="0"/>
              <a:t> i Luleå, är med i Luleå konstklubb. Har haft flera utställningar genom åren.</a:t>
            </a:r>
            <a:endParaRPr lang="sv-SE" dirty="0"/>
          </a:p>
        </p:txBody>
      </p:sp>
      <p:sp>
        <p:nvSpPr>
          <p:cNvPr id="4" name="Platshållare för bildnummer 3"/>
          <p:cNvSpPr>
            <a:spLocks noGrp="1"/>
          </p:cNvSpPr>
          <p:nvPr>
            <p:ph type="sldNum" sz="quarter" idx="5"/>
          </p:nvPr>
        </p:nvSpPr>
        <p:spPr/>
        <p:txBody>
          <a:bodyPr/>
          <a:lstStyle/>
          <a:p>
            <a:fld id="{0C6BBD9C-C486-4BB1-B6A9-7A3D343EB1D6}" type="slidenum">
              <a:rPr lang="sv-SE" smtClean="0"/>
              <a:t>8</a:t>
            </a:fld>
            <a:endParaRPr lang="sv-SE"/>
          </a:p>
        </p:txBody>
      </p:sp>
    </p:spTree>
    <p:extLst>
      <p:ext uri="{BB962C8B-B14F-4D97-AF65-F5344CB8AC3E}">
        <p14:creationId xmlns:p14="http://schemas.microsoft.com/office/powerpoint/2010/main" val="2052452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90752">
              <a:defRPr/>
            </a:pPr>
            <a:r>
              <a:rPr lang="sv-SE" sz="1300" dirty="0"/>
              <a:t>Urban Wikberg</a:t>
            </a:r>
            <a:br>
              <a:rPr lang="sv-SE" sz="1300" dirty="0"/>
            </a:br>
            <a:r>
              <a:rPr lang="sv-SE" sz="1300" dirty="0"/>
              <a:t>Konstnären om sitt verk: ”Hur det kan se ut i en nära framtid om den förväntade ekonomiska tillväxten fortsätter i samma takt. Vi använder våra befintliga naturresurser utan tanke på konsekvenserna. Allt för den ekonomiska tillväxten. Förr eller senare kan vi (mänskligheten) som en </a:t>
            </a:r>
            <a:r>
              <a:rPr lang="sv-SE" sz="1300" dirty="0" err="1"/>
              <a:t>invasiv</a:t>
            </a:r>
            <a:r>
              <a:rPr lang="sv-SE" sz="1300" dirty="0"/>
              <a:t> art fördärva hela ekosystemet, vilket får till följd att vi utrotar oss själva. Och först då blir det tid för återväxt/återhämtning. Som motvikt till detta apokalyptiska scenario, hoppas vi på att vi som människor ser fördelen med att våga närma oss varandra genom att bjuda in till gemenskap. Mångfald och respekt för varandra och våra naturresurser kan vara en väg runt apokalypsen.” </a:t>
            </a:r>
            <a:endParaRPr lang="sv-SE" dirty="0"/>
          </a:p>
        </p:txBody>
      </p:sp>
      <p:sp>
        <p:nvSpPr>
          <p:cNvPr id="4" name="Platshållare för bildnummer 3"/>
          <p:cNvSpPr>
            <a:spLocks noGrp="1"/>
          </p:cNvSpPr>
          <p:nvPr>
            <p:ph type="sldNum" sz="quarter" idx="10"/>
          </p:nvPr>
        </p:nvSpPr>
        <p:spPr/>
        <p:txBody>
          <a:bodyPr/>
          <a:lstStyle/>
          <a:p>
            <a:fld id="{0C6BBD9C-C486-4BB1-B6A9-7A3D343EB1D6}" type="slidenum">
              <a:rPr lang="sv-SE" smtClean="0"/>
              <a:t>9</a:t>
            </a:fld>
            <a:endParaRPr lang="sv-SE"/>
          </a:p>
        </p:txBody>
      </p:sp>
    </p:spTree>
    <p:extLst>
      <p:ext uri="{BB962C8B-B14F-4D97-AF65-F5344CB8AC3E}">
        <p14:creationId xmlns:p14="http://schemas.microsoft.com/office/powerpoint/2010/main" val="2960730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v-SE"/>
              <a:t>Klicka här för att ändra format</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6D53765E-A94E-4C3E-963D-D650D3338FC5}" type="datetimeFigureOut">
              <a:rPr lang="sv-SE" smtClean="0"/>
              <a:t>2023-11-30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950A7BA-A232-4E76-A1B4-AC1948CA26C7}"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18687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D53765E-A94E-4C3E-963D-D650D3338FC5}" type="datetimeFigureOut">
              <a:rPr lang="sv-SE" smtClean="0"/>
              <a:t>2023-11-30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950A7BA-A232-4E76-A1B4-AC1948CA26C7}" type="slidenum">
              <a:rPr lang="sv-SE" smtClean="0"/>
              <a:t>‹#›</a:t>
            </a:fld>
            <a:endParaRPr lang="sv-SE"/>
          </a:p>
        </p:txBody>
      </p:sp>
    </p:spTree>
    <p:extLst>
      <p:ext uri="{BB962C8B-B14F-4D97-AF65-F5344CB8AC3E}">
        <p14:creationId xmlns:p14="http://schemas.microsoft.com/office/powerpoint/2010/main" val="237051741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D53765E-A94E-4C3E-963D-D650D3338FC5}" type="datetimeFigureOut">
              <a:rPr lang="sv-SE" smtClean="0"/>
              <a:t>2023-11-30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950A7BA-A232-4E76-A1B4-AC1948CA26C7}" type="slidenum">
              <a:rPr lang="sv-SE" smtClean="0"/>
              <a:t>‹#›</a:t>
            </a:fld>
            <a:endParaRPr lang="sv-SE"/>
          </a:p>
        </p:txBody>
      </p:sp>
    </p:spTree>
    <p:extLst>
      <p:ext uri="{BB962C8B-B14F-4D97-AF65-F5344CB8AC3E}">
        <p14:creationId xmlns:p14="http://schemas.microsoft.com/office/powerpoint/2010/main" val="29652850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D53765E-A94E-4C3E-963D-D650D3338FC5}" type="datetimeFigureOut">
              <a:rPr lang="sv-SE" smtClean="0"/>
              <a:t>2023-11-30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950A7BA-A232-4E76-A1B4-AC1948CA26C7}" type="slidenum">
              <a:rPr lang="sv-SE" smtClean="0"/>
              <a:t>‹#›</a:t>
            </a:fld>
            <a:endParaRPr lang="sv-SE"/>
          </a:p>
        </p:txBody>
      </p:sp>
    </p:spTree>
    <p:extLst>
      <p:ext uri="{BB962C8B-B14F-4D97-AF65-F5344CB8AC3E}">
        <p14:creationId xmlns:p14="http://schemas.microsoft.com/office/powerpoint/2010/main" val="301250193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6D53765E-A94E-4C3E-963D-D650D3338FC5}" type="datetimeFigureOut">
              <a:rPr lang="sv-SE" smtClean="0"/>
              <a:t>2023-11-30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950A7BA-A232-4E76-A1B4-AC1948CA26C7}"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35757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6D53765E-A94E-4C3E-963D-D650D3338FC5}" type="datetimeFigureOut">
              <a:rPr lang="sv-SE" smtClean="0"/>
              <a:t>2023-11-30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950A7BA-A232-4E76-A1B4-AC1948CA26C7}" type="slidenum">
              <a:rPr lang="sv-SE" smtClean="0"/>
              <a:t>‹#›</a:t>
            </a:fld>
            <a:endParaRPr lang="sv-SE"/>
          </a:p>
        </p:txBody>
      </p:sp>
    </p:spTree>
    <p:extLst>
      <p:ext uri="{BB962C8B-B14F-4D97-AF65-F5344CB8AC3E}">
        <p14:creationId xmlns:p14="http://schemas.microsoft.com/office/powerpoint/2010/main" val="244396938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97280" y="2582334"/>
            <a:ext cx="4937760" cy="3378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17920" y="2582334"/>
            <a:ext cx="4937760" cy="3378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6D53765E-A94E-4C3E-963D-D650D3338FC5}" type="datetimeFigureOut">
              <a:rPr lang="sv-SE" smtClean="0"/>
              <a:t>2023-11-30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950A7BA-A232-4E76-A1B4-AC1948CA26C7}" type="slidenum">
              <a:rPr lang="sv-SE" smtClean="0"/>
              <a:t>‹#›</a:t>
            </a:fld>
            <a:endParaRPr lang="sv-SE"/>
          </a:p>
        </p:txBody>
      </p:sp>
    </p:spTree>
    <p:extLst>
      <p:ext uri="{BB962C8B-B14F-4D97-AF65-F5344CB8AC3E}">
        <p14:creationId xmlns:p14="http://schemas.microsoft.com/office/powerpoint/2010/main" val="243888235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6D53765E-A94E-4C3E-963D-D650D3338FC5}" type="datetimeFigureOut">
              <a:rPr lang="sv-SE" smtClean="0"/>
              <a:t>2023-11-30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950A7BA-A232-4E76-A1B4-AC1948CA26C7}" type="slidenum">
              <a:rPr lang="sv-SE" smtClean="0"/>
              <a:t>‹#›</a:t>
            </a:fld>
            <a:endParaRPr lang="sv-SE"/>
          </a:p>
        </p:txBody>
      </p:sp>
    </p:spTree>
    <p:extLst>
      <p:ext uri="{BB962C8B-B14F-4D97-AF65-F5344CB8AC3E}">
        <p14:creationId xmlns:p14="http://schemas.microsoft.com/office/powerpoint/2010/main" val="33778268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D53765E-A94E-4C3E-963D-D650D3338FC5}" type="datetimeFigureOut">
              <a:rPr lang="sv-SE" smtClean="0"/>
              <a:t>2023-11-30</a:t>
            </a:fld>
            <a:endParaRPr lang="sv-S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v-SE"/>
          </a:p>
        </p:txBody>
      </p:sp>
      <p:sp>
        <p:nvSpPr>
          <p:cNvPr id="9" name="Slide Number Placeholder 8"/>
          <p:cNvSpPr>
            <a:spLocks noGrp="1"/>
          </p:cNvSpPr>
          <p:nvPr>
            <p:ph type="sldNum" sz="quarter" idx="12"/>
          </p:nvPr>
        </p:nvSpPr>
        <p:spPr/>
        <p:txBody>
          <a:bodyPr/>
          <a:lstStyle/>
          <a:p>
            <a:fld id="{C950A7BA-A232-4E76-A1B4-AC1948CA26C7}" type="slidenum">
              <a:rPr lang="sv-SE" smtClean="0"/>
              <a:t>‹#›</a:t>
            </a:fld>
            <a:endParaRPr lang="sv-SE"/>
          </a:p>
        </p:txBody>
      </p:sp>
    </p:spTree>
    <p:extLst>
      <p:ext uri="{BB962C8B-B14F-4D97-AF65-F5344CB8AC3E}">
        <p14:creationId xmlns:p14="http://schemas.microsoft.com/office/powerpoint/2010/main" val="155377244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v-SE"/>
              <a:t>Klicka här för att ändra format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D53765E-A94E-4C3E-963D-D650D3338FC5}" type="datetimeFigureOut">
              <a:rPr lang="sv-SE" smtClean="0"/>
              <a:t>2023-11-30</a:t>
            </a:fld>
            <a:endParaRPr lang="sv-S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v-S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950A7BA-A232-4E76-A1B4-AC1948CA26C7}" type="slidenum">
              <a:rPr lang="sv-SE" smtClean="0"/>
              <a:t>‹#›</a:t>
            </a:fld>
            <a:endParaRPr lang="sv-SE"/>
          </a:p>
        </p:txBody>
      </p:sp>
    </p:spTree>
    <p:extLst>
      <p:ext uri="{BB962C8B-B14F-4D97-AF65-F5344CB8AC3E}">
        <p14:creationId xmlns:p14="http://schemas.microsoft.com/office/powerpoint/2010/main" val="96501522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sv-SE"/>
              <a:t>Klicka här för att ändra format</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D53765E-A94E-4C3E-963D-D650D3338FC5}" type="datetimeFigureOut">
              <a:rPr lang="sv-SE" smtClean="0"/>
              <a:t>2023-11-30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950A7BA-A232-4E76-A1B4-AC1948CA26C7}" type="slidenum">
              <a:rPr lang="sv-SE" smtClean="0"/>
              <a:t>‹#›</a:t>
            </a:fld>
            <a:endParaRPr lang="sv-SE"/>
          </a:p>
        </p:txBody>
      </p:sp>
    </p:spTree>
    <p:extLst>
      <p:ext uri="{BB962C8B-B14F-4D97-AF65-F5344CB8AC3E}">
        <p14:creationId xmlns:p14="http://schemas.microsoft.com/office/powerpoint/2010/main" val="495419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v-SE"/>
              <a:t>Klicka här för att ändra format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D53765E-A94E-4C3E-963D-D650D3338FC5}" type="datetimeFigureOut">
              <a:rPr lang="sv-SE" smtClean="0"/>
              <a:t>2023-11-30</a:t>
            </a:fld>
            <a:endParaRPr lang="sv-S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v-S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950A7BA-A232-4E76-A1B4-AC1948CA26C7}" type="slidenum">
              <a:rPr lang="sv-SE" smtClean="0"/>
              <a:t>‹#›</a:t>
            </a:fld>
            <a:endParaRPr lang="sv-S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165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Vinnare i konstlotteriet– </a:t>
            </a:r>
            <a:br>
              <a:rPr lang="sv-SE" dirty="0"/>
            </a:br>
            <a:r>
              <a:rPr lang="sv-SE" dirty="0"/>
              <a:t>Medlemsmöte 231018</a:t>
            </a:r>
          </a:p>
        </p:txBody>
      </p:sp>
      <p:sp>
        <p:nvSpPr>
          <p:cNvPr id="3" name="Underrubrik 2"/>
          <p:cNvSpPr>
            <a:spLocks noGrp="1"/>
          </p:cNvSpPr>
          <p:nvPr>
            <p:ph type="subTitle" idx="1"/>
          </p:nvPr>
        </p:nvSpPr>
        <p:spPr/>
        <p:txBody>
          <a:bodyPr/>
          <a:lstStyle/>
          <a:p>
            <a:r>
              <a:rPr lang="sv-SE" dirty="0"/>
              <a:t>Fenix konstförening. </a:t>
            </a:r>
          </a:p>
        </p:txBody>
      </p:sp>
    </p:spTree>
    <p:extLst>
      <p:ext uri="{BB962C8B-B14F-4D97-AF65-F5344CB8AC3E}">
        <p14:creationId xmlns:p14="http://schemas.microsoft.com/office/powerpoint/2010/main" val="124469251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855601"/>
            <a:ext cx="3200400" cy="2286000"/>
          </a:xfrm>
        </p:spPr>
        <p:txBody>
          <a:bodyPr>
            <a:normAutofit fontScale="90000"/>
          </a:bodyPr>
          <a:lstStyle/>
          <a:p>
            <a:r>
              <a:rPr lang="sv-SE" dirty="0"/>
              <a:t>Vinnare medlemsnummer 38 Lina </a:t>
            </a:r>
            <a:r>
              <a:rPr lang="sv-SE" dirty="0" err="1"/>
              <a:t>Khairallah</a:t>
            </a:r>
            <a:br>
              <a:rPr lang="sv-SE" dirty="0"/>
            </a:br>
            <a:br>
              <a:rPr lang="sv-SE" dirty="0"/>
            </a:br>
            <a:r>
              <a:rPr lang="sv-SE" dirty="0"/>
              <a:t>Lady in red</a:t>
            </a:r>
            <a:br>
              <a:rPr lang="sv-SE" dirty="0"/>
            </a:br>
            <a:br>
              <a:rPr lang="sv-SE" dirty="0"/>
            </a:br>
            <a:r>
              <a:rPr lang="sv-SE" dirty="0"/>
              <a:t>Nr 10</a:t>
            </a:r>
          </a:p>
        </p:txBody>
      </p:sp>
      <p:pic>
        <p:nvPicPr>
          <p:cNvPr id="5" name="Platshållare för innehåll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19128" y="731838"/>
            <a:ext cx="5055819" cy="5257800"/>
          </a:xfrm>
        </p:spPr>
      </p:pic>
      <p:sp>
        <p:nvSpPr>
          <p:cNvPr id="4" name="Platshållare för text 3"/>
          <p:cNvSpPr>
            <a:spLocks noGrp="1"/>
          </p:cNvSpPr>
          <p:nvPr>
            <p:ph type="body" sz="half" idx="2"/>
          </p:nvPr>
        </p:nvSpPr>
        <p:spPr>
          <a:xfrm>
            <a:off x="457200" y="4518397"/>
            <a:ext cx="3200400" cy="1677451"/>
          </a:xfrm>
        </p:spPr>
        <p:txBody>
          <a:bodyPr/>
          <a:lstStyle/>
          <a:p>
            <a:r>
              <a:rPr lang="sv-SE" dirty="0"/>
              <a:t>Broderi</a:t>
            </a:r>
          </a:p>
          <a:p>
            <a:r>
              <a:rPr lang="sv-SE" dirty="0"/>
              <a:t>Mått: 29x34 cm</a:t>
            </a:r>
          </a:p>
          <a:p>
            <a:r>
              <a:rPr lang="sv-SE" dirty="0"/>
              <a:t>Konstnär: Ann-Marie Karlsson</a:t>
            </a:r>
          </a:p>
          <a:p>
            <a:endParaRPr lang="sv-SE" dirty="0"/>
          </a:p>
        </p:txBody>
      </p:sp>
    </p:spTree>
    <p:extLst>
      <p:ext uri="{BB962C8B-B14F-4D97-AF65-F5344CB8AC3E}">
        <p14:creationId xmlns:p14="http://schemas.microsoft.com/office/powerpoint/2010/main" val="402274767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871366"/>
            <a:ext cx="3200400" cy="2286000"/>
          </a:xfrm>
        </p:spPr>
        <p:txBody>
          <a:bodyPr>
            <a:normAutofit fontScale="90000"/>
          </a:bodyPr>
          <a:lstStyle/>
          <a:p>
            <a:r>
              <a:rPr lang="sv-SE" dirty="0"/>
              <a:t>Vinnare medlemsnummer 64 </a:t>
            </a:r>
            <a:br>
              <a:rPr lang="sv-SE" dirty="0"/>
            </a:br>
            <a:r>
              <a:rPr lang="sv-SE" dirty="0"/>
              <a:t>Maria Lindström</a:t>
            </a:r>
            <a:br>
              <a:rPr lang="sv-SE" dirty="0"/>
            </a:br>
            <a:br>
              <a:rPr lang="sv-SE" dirty="0"/>
            </a:br>
            <a:r>
              <a:rPr lang="sv-SE" dirty="0"/>
              <a:t>Vår by</a:t>
            </a:r>
            <a:br>
              <a:rPr lang="sv-SE" dirty="0"/>
            </a:br>
            <a:br>
              <a:rPr lang="sv-SE" dirty="0"/>
            </a:br>
            <a:r>
              <a:rPr lang="sv-SE" dirty="0"/>
              <a:t>Nr 11</a:t>
            </a:r>
          </a:p>
        </p:txBody>
      </p:sp>
      <p:pic>
        <p:nvPicPr>
          <p:cNvPr id="5" name="Platshållare för innehåll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00600" y="1032672"/>
            <a:ext cx="6492875" cy="4656132"/>
          </a:xfrm>
        </p:spPr>
      </p:pic>
      <p:sp>
        <p:nvSpPr>
          <p:cNvPr id="4" name="Platshållare för text 3"/>
          <p:cNvSpPr>
            <a:spLocks noGrp="1"/>
          </p:cNvSpPr>
          <p:nvPr>
            <p:ph type="body" sz="half" idx="2"/>
          </p:nvPr>
        </p:nvSpPr>
        <p:spPr>
          <a:xfrm>
            <a:off x="457200" y="4518397"/>
            <a:ext cx="3200400" cy="1693217"/>
          </a:xfrm>
        </p:spPr>
        <p:txBody>
          <a:bodyPr/>
          <a:lstStyle/>
          <a:p>
            <a:r>
              <a:rPr lang="sv-SE" dirty="0"/>
              <a:t>Grafik</a:t>
            </a:r>
          </a:p>
          <a:p>
            <a:r>
              <a:rPr lang="sv-SE" dirty="0"/>
              <a:t>Mått: 56x40 cm</a:t>
            </a:r>
          </a:p>
          <a:p>
            <a:r>
              <a:rPr lang="sv-SE" dirty="0"/>
              <a:t>Konstnär: Eva-Marie Wallström</a:t>
            </a:r>
          </a:p>
        </p:txBody>
      </p:sp>
    </p:spTree>
    <p:extLst>
      <p:ext uri="{BB962C8B-B14F-4D97-AF65-F5344CB8AC3E}">
        <p14:creationId xmlns:p14="http://schemas.microsoft.com/office/powerpoint/2010/main" val="58828337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Vinnare Maria </a:t>
            </a:r>
            <a:r>
              <a:rPr lang="sv-SE" dirty="0" err="1"/>
              <a:t>Wiggefors</a:t>
            </a:r>
            <a:br>
              <a:rPr lang="sv-SE" dirty="0"/>
            </a:br>
            <a:br>
              <a:rPr lang="sv-SE" dirty="0"/>
            </a:br>
            <a:r>
              <a:rPr lang="sv-SE" dirty="0" err="1"/>
              <a:t>TålamodsTest</a:t>
            </a:r>
            <a:br>
              <a:rPr lang="sv-SE" dirty="0"/>
            </a:br>
            <a:br>
              <a:rPr lang="sv-SE" dirty="0"/>
            </a:br>
            <a:r>
              <a:rPr lang="sv-SE" dirty="0"/>
              <a:t>Nr 12</a:t>
            </a:r>
          </a:p>
        </p:txBody>
      </p:sp>
      <p:pic>
        <p:nvPicPr>
          <p:cNvPr id="5" name="Platshållare för innehåll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53578" y="731838"/>
            <a:ext cx="3986919" cy="5257800"/>
          </a:xfrm>
        </p:spPr>
      </p:pic>
      <p:sp>
        <p:nvSpPr>
          <p:cNvPr id="4" name="Platshållare för text 3"/>
          <p:cNvSpPr>
            <a:spLocks noGrp="1"/>
          </p:cNvSpPr>
          <p:nvPr>
            <p:ph type="body" sz="half" idx="2"/>
          </p:nvPr>
        </p:nvSpPr>
        <p:spPr/>
        <p:txBody>
          <a:bodyPr/>
          <a:lstStyle/>
          <a:p>
            <a:r>
              <a:rPr lang="sv-SE" dirty="0"/>
              <a:t>Grafik</a:t>
            </a:r>
          </a:p>
          <a:p>
            <a:r>
              <a:rPr lang="sv-SE" dirty="0"/>
              <a:t>Mått</a:t>
            </a:r>
            <a:r>
              <a:rPr lang="sv-SE"/>
              <a:t>: 64x46 cm</a:t>
            </a:r>
            <a:endParaRPr lang="sv-SE" dirty="0"/>
          </a:p>
          <a:p>
            <a:r>
              <a:rPr lang="sv-SE" dirty="0"/>
              <a:t>Konstnär: Elisabeth Linna Persson</a:t>
            </a:r>
          </a:p>
        </p:txBody>
      </p:sp>
    </p:spTree>
    <p:extLst>
      <p:ext uri="{BB962C8B-B14F-4D97-AF65-F5344CB8AC3E}">
        <p14:creationId xmlns:p14="http://schemas.microsoft.com/office/powerpoint/2010/main" val="62609095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Vinnare Charlotta Hannu </a:t>
            </a:r>
            <a:r>
              <a:rPr lang="sv-SE" dirty="0" err="1"/>
              <a:t>Holmbom</a:t>
            </a:r>
            <a:br>
              <a:rPr lang="sv-SE" dirty="0"/>
            </a:br>
            <a:br>
              <a:rPr lang="sv-SE" dirty="0"/>
            </a:br>
            <a:r>
              <a:rPr lang="sv-SE" dirty="0" err="1"/>
              <a:t>Raku</a:t>
            </a:r>
            <a:r>
              <a:rPr lang="sv-SE" dirty="0"/>
              <a:t> burk</a:t>
            </a:r>
            <a:br>
              <a:rPr lang="sv-SE" dirty="0"/>
            </a:br>
            <a:br>
              <a:rPr lang="sv-SE" dirty="0"/>
            </a:br>
            <a:r>
              <a:rPr lang="sv-SE" dirty="0"/>
              <a:t>Nr 13</a:t>
            </a:r>
          </a:p>
        </p:txBody>
      </p:sp>
      <p:sp>
        <p:nvSpPr>
          <p:cNvPr id="4" name="Platshållare för text 3"/>
          <p:cNvSpPr>
            <a:spLocks noGrp="1"/>
          </p:cNvSpPr>
          <p:nvPr>
            <p:ph type="body" sz="half" idx="2"/>
          </p:nvPr>
        </p:nvSpPr>
        <p:spPr/>
        <p:txBody>
          <a:bodyPr/>
          <a:lstStyle/>
          <a:p>
            <a:r>
              <a:rPr lang="sv-SE" dirty="0"/>
              <a:t>Keramik (</a:t>
            </a:r>
            <a:r>
              <a:rPr lang="sv-SE" dirty="0" err="1"/>
              <a:t>Raku</a:t>
            </a:r>
            <a:r>
              <a:rPr lang="sv-SE" dirty="0"/>
              <a:t>)</a:t>
            </a:r>
          </a:p>
          <a:p>
            <a:r>
              <a:rPr lang="sv-SE" dirty="0"/>
              <a:t>Mått: Höjd 10 cm, </a:t>
            </a:r>
            <a:r>
              <a:rPr lang="sv-SE" dirty="0" err="1"/>
              <a:t>diam</a:t>
            </a:r>
            <a:r>
              <a:rPr lang="sv-SE" dirty="0"/>
              <a:t> 14 cm</a:t>
            </a:r>
          </a:p>
          <a:p>
            <a:r>
              <a:rPr lang="sv-SE" dirty="0"/>
              <a:t>Konstnär: </a:t>
            </a:r>
            <a:r>
              <a:rPr lang="sv-SE" dirty="0" err="1"/>
              <a:t>mokk</a:t>
            </a:r>
            <a:r>
              <a:rPr lang="sv-SE" dirty="0"/>
              <a:t> keramik</a:t>
            </a:r>
          </a:p>
        </p:txBody>
      </p:sp>
      <p:pic>
        <p:nvPicPr>
          <p:cNvPr id="8" name="Platshållare för innehåll 7" descr="En bild som visar Stillebenfotografi, mark, stilleben, keramisk&#10;&#10;Automatiskt genererad beskrivning">
            <a:extLst>
              <a:ext uri="{FF2B5EF4-FFF2-40B4-BE49-F238E27FC236}">
                <a16:creationId xmlns:a16="http://schemas.microsoft.com/office/drawing/2014/main" id="{A9847A4C-A91C-8689-9001-61FBFDD14F6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00600" y="925910"/>
            <a:ext cx="6492875" cy="4869656"/>
          </a:xfrm>
        </p:spPr>
      </p:pic>
    </p:spTree>
    <p:extLst>
      <p:ext uri="{BB962C8B-B14F-4D97-AF65-F5344CB8AC3E}">
        <p14:creationId xmlns:p14="http://schemas.microsoft.com/office/powerpoint/2010/main" val="259423667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319573"/>
            <a:ext cx="3200400" cy="2286000"/>
          </a:xfrm>
        </p:spPr>
        <p:txBody>
          <a:bodyPr>
            <a:normAutofit fontScale="90000"/>
          </a:bodyPr>
          <a:lstStyle/>
          <a:p>
            <a:r>
              <a:rPr lang="sv-SE" dirty="0"/>
              <a:t>Vinnare Ann </a:t>
            </a:r>
            <a:r>
              <a:rPr lang="sv-SE" dirty="0" err="1"/>
              <a:t>Edfast</a:t>
            </a:r>
            <a:br>
              <a:rPr lang="sv-SE" dirty="0"/>
            </a:br>
            <a:br>
              <a:rPr lang="sv-SE" dirty="0"/>
            </a:br>
            <a:r>
              <a:rPr lang="sv-SE" dirty="0"/>
              <a:t>Tidig höst i vår trädgård</a:t>
            </a:r>
            <a:br>
              <a:rPr lang="sv-SE" dirty="0"/>
            </a:br>
            <a:br>
              <a:rPr lang="sv-SE" dirty="0"/>
            </a:br>
            <a:r>
              <a:rPr lang="sv-SE" dirty="0"/>
              <a:t>Nr 16</a:t>
            </a:r>
          </a:p>
        </p:txBody>
      </p:sp>
      <p:sp>
        <p:nvSpPr>
          <p:cNvPr id="4" name="Platshållare för text 3"/>
          <p:cNvSpPr>
            <a:spLocks noGrp="1"/>
          </p:cNvSpPr>
          <p:nvPr>
            <p:ph type="body" sz="half" idx="2"/>
          </p:nvPr>
        </p:nvSpPr>
        <p:spPr>
          <a:xfrm>
            <a:off x="457200" y="3944850"/>
            <a:ext cx="3200400" cy="2024292"/>
          </a:xfrm>
        </p:spPr>
        <p:txBody>
          <a:bodyPr/>
          <a:lstStyle/>
          <a:p>
            <a:r>
              <a:rPr lang="sv-SE" dirty="0"/>
              <a:t>Lackad Akryl</a:t>
            </a:r>
          </a:p>
          <a:p>
            <a:r>
              <a:rPr lang="sv-SE" dirty="0"/>
              <a:t>Mått: 32X42 cm</a:t>
            </a:r>
            <a:br>
              <a:rPr lang="sv-SE" dirty="0"/>
            </a:br>
            <a:br>
              <a:rPr lang="sv-SE" dirty="0"/>
            </a:br>
            <a:r>
              <a:rPr lang="sv-SE" dirty="0"/>
              <a:t>Konstnär: Anita Lundgren</a:t>
            </a:r>
          </a:p>
        </p:txBody>
      </p:sp>
      <p:pic>
        <p:nvPicPr>
          <p:cNvPr id="6" name="Platshållare för innehåll 5" descr="En bild som visar konst, tavla, Konstarterna, inomhus&#10;&#10;Automatiskt genererad beskrivning">
            <a:extLst>
              <a:ext uri="{FF2B5EF4-FFF2-40B4-BE49-F238E27FC236}">
                <a16:creationId xmlns:a16="http://schemas.microsoft.com/office/drawing/2014/main" id="{88AFB0C7-1E18-37B8-A583-3A78880CE8D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21056" y="731838"/>
            <a:ext cx="4051963" cy="5257800"/>
          </a:xfrm>
        </p:spPr>
      </p:pic>
    </p:spTree>
    <p:extLst>
      <p:ext uri="{BB962C8B-B14F-4D97-AF65-F5344CB8AC3E}">
        <p14:creationId xmlns:p14="http://schemas.microsoft.com/office/powerpoint/2010/main" val="56136842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5310" y="2070015"/>
            <a:ext cx="3200400" cy="2286000"/>
          </a:xfrm>
        </p:spPr>
        <p:txBody>
          <a:bodyPr>
            <a:normAutofit fontScale="90000"/>
          </a:bodyPr>
          <a:lstStyle/>
          <a:p>
            <a:r>
              <a:rPr lang="sv-SE" dirty="0"/>
              <a:t>Vinnare medlemsnummer 448 Elisabeth Johansson Englund</a:t>
            </a:r>
            <a:br>
              <a:rPr lang="sv-SE" dirty="0"/>
            </a:br>
            <a:br>
              <a:rPr lang="sv-SE" dirty="0"/>
            </a:br>
            <a:r>
              <a:rPr lang="sv-SE" dirty="0"/>
              <a:t>Öken</a:t>
            </a:r>
            <a:br>
              <a:rPr lang="sv-SE" dirty="0"/>
            </a:br>
            <a:br>
              <a:rPr lang="sv-SE" dirty="0"/>
            </a:br>
            <a:r>
              <a:rPr lang="sv-SE" dirty="0"/>
              <a:t>Nr 17</a:t>
            </a:r>
          </a:p>
        </p:txBody>
      </p:sp>
      <p:sp>
        <p:nvSpPr>
          <p:cNvPr id="4" name="Platshållare för text 3"/>
          <p:cNvSpPr>
            <a:spLocks noGrp="1"/>
          </p:cNvSpPr>
          <p:nvPr>
            <p:ph type="body" sz="half" idx="2"/>
          </p:nvPr>
        </p:nvSpPr>
        <p:spPr>
          <a:xfrm>
            <a:off x="315310" y="4639794"/>
            <a:ext cx="3200400" cy="1582858"/>
          </a:xfrm>
        </p:spPr>
        <p:txBody>
          <a:bodyPr/>
          <a:lstStyle/>
          <a:p>
            <a:r>
              <a:rPr lang="sv-SE" dirty="0"/>
              <a:t>Torrnål</a:t>
            </a:r>
          </a:p>
          <a:p>
            <a:r>
              <a:rPr lang="sv-SE" dirty="0"/>
              <a:t>Mått: 23X18 cm</a:t>
            </a:r>
            <a:br>
              <a:rPr lang="sv-SE" dirty="0"/>
            </a:br>
            <a:br>
              <a:rPr lang="sv-SE" dirty="0"/>
            </a:br>
            <a:r>
              <a:rPr lang="sv-SE" dirty="0"/>
              <a:t>Konstnär: Mitra </a:t>
            </a:r>
            <a:r>
              <a:rPr lang="sv-SE" dirty="0" err="1"/>
              <a:t>Sohrabian</a:t>
            </a:r>
            <a:endParaRPr lang="sv-SE" dirty="0"/>
          </a:p>
        </p:txBody>
      </p:sp>
      <p:pic>
        <p:nvPicPr>
          <p:cNvPr id="6" name="Platshållare för innehåll 5" descr="En bild som visar tavelram, konst, Rektangel, Fotografiskt papper&#10;&#10;Automatiskt genererad beskrivning">
            <a:extLst>
              <a:ext uri="{FF2B5EF4-FFF2-40B4-BE49-F238E27FC236}">
                <a16:creationId xmlns:a16="http://schemas.microsoft.com/office/drawing/2014/main" id="{833011C5-4F9A-AB6E-01C4-37A004E328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56216" y="731838"/>
            <a:ext cx="6381642" cy="5257800"/>
          </a:xfrm>
        </p:spPr>
      </p:pic>
    </p:spTree>
    <p:extLst>
      <p:ext uri="{BB962C8B-B14F-4D97-AF65-F5344CB8AC3E}">
        <p14:creationId xmlns:p14="http://schemas.microsoft.com/office/powerpoint/2010/main" val="10950150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143000"/>
            <a:ext cx="3200400" cy="2286000"/>
          </a:xfrm>
        </p:spPr>
        <p:txBody>
          <a:bodyPr>
            <a:normAutofit fontScale="90000"/>
          </a:bodyPr>
          <a:lstStyle/>
          <a:p>
            <a:r>
              <a:rPr lang="sv-SE" dirty="0"/>
              <a:t>Vinnare Eva-Marie Isaksson</a:t>
            </a:r>
            <a:br>
              <a:rPr lang="sv-SE" dirty="0"/>
            </a:br>
            <a:br>
              <a:rPr lang="sv-SE" dirty="0"/>
            </a:br>
            <a:r>
              <a:rPr lang="sv-SE" dirty="0"/>
              <a:t>Dam med fågel</a:t>
            </a:r>
            <a:br>
              <a:rPr lang="sv-SE" dirty="0"/>
            </a:br>
            <a:br>
              <a:rPr lang="sv-SE" dirty="0"/>
            </a:br>
            <a:r>
              <a:rPr lang="sv-SE" dirty="0"/>
              <a:t>Nr 19</a:t>
            </a:r>
          </a:p>
        </p:txBody>
      </p:sp>
      <p:sp>
        <p:nvSpPr>
          <p:cNvPr id="4" name="Platshållare för text 3"/>
          <p:cNvSpPr>
            <a:spLocks noGrp="1"/>
          </p:cNvSpPr>
          <p:nvPr>
            <p:ph type="body" sz="half" idx="2"/>
          </p:nvPr>
        </p:nvSpPr>
        <p:spPr>
          <a:xfrm>
            <a:off x="457200" y="3977642"/>
            <a:ext cx="3200400" cy="2071589"/>
          </a:xfrm>
        </p:spPr>
        <p:txBody>
          <a:bodyPr/>
          <a:lstStyle/>
          <a:p>
            <a:r>
              <a:rPr lang="sv-SE" dirty="0"/>
              <a:t>Blandteknik</a:t>
            </a:r>
          </a:p>
          <a:p>
            <a:r>
              <a:rPr lang="sv-SE" dirty="0"/>
              <a:t>Mått: 29X32 cm</a:t>
            </a:r>
            <a:br>
              <a:rPr lang="sv-SE" dirty="0"/>
            </a:br>
            <a:br>
              <a:rPr lang="sv-SE" dirty="0"/>
            </a:br>
            <a:r>
              <a:rPr lang="sv-SE" dirty="0"/>
              <a:t>Konstnär: Gun Lindroth</a:t>
            </a:r>
          </a:p>
        </p:txBody>
      </p:sp>
      <p:pic>
        <p:nvPicPr>
          <p:cNvPr id="10" name="Platshållare för innehåll 9" descr="En bild som visar tavla, konst, rita, Konstarterna&#10;&#10;Automatiskt genererad beskrivning">
            <a:extLst>
              <a:ext uri="{FF2B5EF4-FFF2-40B4-BE49-F238E27FC236}">
                <a16:creationId xmlns:a16="http://schemas.microsoft.com/office/drawing/2014/main" id="{0DCB5E9C-8FEC-7A4C-9751-DB0CA9CD983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60525" y="731838"/>
            <a:ext cx="4573024" cy="5257800"/>
          </a:xfrm>
        </p:spPr>
      </p:pic>
    </p:spTree>
    <p:extLst>
      <p:ext uri="{BB962C8B-B14F-4D97-AF65-F5344CB8AC3E}">
        <p14:creationId xmlns:p14="http://schemas.microsoft.com/office/powerpoint/2010/main" val="319547800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143000"/>
            <a:ext cx="3200400" cy="2286000"/>
          </a:xfrm>
        </p:spPr>
        <p:txBody>
          <a:bodyPr>
            <a:normAutofit fontScale="90000"/>
          </a:bodyPr>
          <a:lstStyle/>
          <a:p>
            <a:r>
              <a:rPr lang="sv-SE" dirty="0"/>
              <a:t>Vinnare Eva Bergh</a:t>
            </a:r>
            <a:br>
              <a:rPr lang="sv-SE" dirty="0"/>
            </a:br>
            <a:br>
              <a:rPr lang="sv-SE" dirty="0"/>
            </a:br>
            <a:r>
              <a:rPr lang="sv-SE" dirty="0"/>
              <a:t>Jul i Luleå</a:t>
            </a:r>
            <a:br>
              <a:rPr lang="sv-SE" dirty="0"/>
            </a:br>
            <a:br>
              <a:rPr lang="sv-SE" dirty="0"/>
            </a:br>
            <a:r>
              <a:rPr lang="sv-SE" dirty="0"/>
              <a:t>Nr 20</a:t>
            </a:r>
          </a:p>
        </p:txBody>
      </p:sp>
      <p:sp>
        <p:nvSpPr>
          <p:cNvPr id="4" name="Platshållare för text 3"/>
          <p:cNvSpPr>
            <a:spLocks noGrp="1"/>
          </p:cNvSpPr>
          <p:nvPr>
            <p:ph type="body" sz="half" idx="2"/>
          </p:nvPr>
        </p:nvSpPr>
        <p:spPr>
          <a:xfrm>
            <a:off x="457200" y="3894084"/>
            <a:ext cx="3200400" cy="1708982"/>
          </a:xfrm>
        </p:spPr>
        <p:txBody>
          <a:bodyPr/>
          <a:lstStyle/>
          <a:p>
            <a:r>
              <a:rPr lang="sv-SE" dirty="0"/>
              <a:t>Numrerat tryck</a:t>
            </a:r>
          </a:p>
          <a:p>
            <a:r>
              <a:rPr lang="sv-SE" dirty="0"/>
              <a:t>Mått: </a:t>
            </a:r>
            <a:r>
              <a:rPr lang="sv-SE" sz="1800" dirty="0">
                <a:effectLst/>
                <a:latin typeface="Calibri" panose="020F0502020204030204" pitchFamily="34" charset="0"/>
                <a:ea typeface="Times New Roman" panose="02020603050405020304" pitchFamily="18" charset="0"/>
              </a:rPr>
              <a:t>60×42 cm</a:t>
            </a:r>
            <a:br>
              <a:rPr lang="sv-SE" dirty="0"/>
            </a:br>
            <a:br>
              <a:rPr lang="sv-SE" dirty="0"/>
            </a:br>
            <a:r>
              <a:rPr lang="sv-SE" dirty="0"/>
              <a:t>Konstnär: Pablo </a:t>
            </a:r>
            <a:r>
              <a:rPr lang="sv-SE" dirty="0" err="1"/>
              <a:t>Castilla</a:t>
            </a:r>
            <a:endParaRPr lang="sv-SE" dirty="0"/>
          </a:p>
        </p:txBody>
      </p:sp>
      <p:pic>
        <p:nvPicPr>
          <p:cNvPr id="6" name="Platshållare för innehåll 5" descr="En bild som visar tavla, rita, konst, Modern konst">
            <a:extLst>
              <a:ext uri="{FF2B5EF4-FFF2-40B4-BE49-F238E27FC236}">
                <a16:creationId xmlns:a16="http://schemas.microsoft.com/office/drawing/2014/main" id="{8D5A39B4-B499-7D2B-F27C-218199D85CF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4873255" y="1466902"/>
            <a:ext cx="5880524" cy="4410393"/>
          </a:xfrm>
        </p:spPr>
      </p:pic>
    </p:spTree>
    <p:extLst>
      <p:ext uri="{BB962C8B-B14F-4D97-AF65-F5344CB8AC3E}">
        <p14:creationId xmlns:p14="http://schemas.microsoft.com/office/powerpoint/2010/main" val="127779796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594358"/>
            <a:ext cx="3200400" cy="4372621"/>
          </a:xfrm>
        </p:spPr>
        <p:txBody>
          <a:bodyPr>
            <a:normAutofit fontScale="90000"/>
          </a:bodyPr>
          <a:lstStyle/>
          <a:p>
            <a:r>
              <a:rPr lang="sv-SE" dirty="0"/>
              <a:t>Vinnare medlemsnummer 50 </a:t>
            </a:r>
            <a:br>
              <a:rPr lang="sv-SE" dirty="0"/>
            </a:br>
            <a:r>
              <a:rPr lang="sv-SE" dirty="0"/>
              <a:t>Ingegerd Morian Andersson</a:t>
            </a:r>
            <a:br>
              <a:rPr lang="sv-SE" dirty="0"/>
            </a:br>
            <a:br>
              <a:rPr lang="sv-SE" dirty="0"/>
            </a:br>
            <a:br>
              <a:rPr lang="sv-SE" dirty="0"/>
            </a:br>
            <a:r>
              <a:rPr lang="sv-SE" dirty="0"/>
              <a:t>Änglamarken 24</a:t>
            </a:r>
            <a:br>
              <a:rPr lang="sv-SE" dirty="0"/>
            </a:br>
            <a:br>
              <a:rPr lang="sv-SE" dirty="0"/>
            </a:br>
            <a:r>
              <a:rPr lang="sv-SE" dirty="0"/>
              <a:t>Nr 21</a:t>
            </a:r>
          </a:p>
        </p:txBody>
      </p:sp>
      <p:sp>
        <p:nvSpPr>
          <p:cNvPr id="4" name="Platshållare för text 3"/>
          <p:cNvSpPr>
            <a:spLocks noGrp="1"/>
          </p:cNvSpPr>
          <p:nvPr>
            <p:ph type="body" sz="half" idx="2"/>
          </p:nvPr>
        </p:nvSpPr>
        <p:spPr>
          <a:xfrm>
            <a:off x="457200" y="4966980"/>
            <a:ext cx="3200400" cy="1204485"/>
          </a:xfrm>
        </p:spPr>
        <p:txBody>
          <a:bodyPr/>
          <a:lstStyle/>
          <a:p>
            <a:r>
              <a:rPr lang="sv-SE" dirty="0"/>
              <a:t>Blandteknik</a:t>
            </a:r>
          </a:p>
          <a:p>
            <a:r>
              <a:rPr lang="sv-SE" dirty="0"/>
              <a:t>Mått:</a:t>
            </a:r>
          </a:p>
          <a:p>
            <a:r>
              <a:rPr lang="sv-SE" dirty="0"/>
              <a:t>Konstnär: Anette Carlsson</a:t>
            </a:r>
          </a:p>
        </p:txBody>
      </p:sp>
      <p:pic>
        <p:nvPicPr>
          <p:cNvPr id="7" name="Platshållare för innehåll 6"/>
          <p:cNvPicPr>
            <a:picLocks noGrp="1" noChangeAspect="1"/>
          </p:cNvPicPr>
          <p:nvPr>
            <p:ph idx="1"/>
          </p:nvPr>
        </p:nvPicPr>
        <p:blipFill rotWithShape="1">
          <a:blip r:embed="rId3">
            <a:extLst>
              <a:ext uri="{28A0092B-C50C-407E-A947-70E740481C1C}">
                <a14:useLocalDpi xmlns:a14="http://schemas.microsoft.com/office/drawing/2010/main" val="0"/>
              </a:ext>
            </a:extLst>
          </a:blip>
          <a:srcRect l="7355" t="21739" r="3901" b="17633"/>
          <a:stretch/>
        </p:blipFill>
        <p:spPr>
          <a:xfrm>
            <a:off x="5165376" y="921367"/>
            <a:ext cx="5734272" cy="5272169"/>
          </a:xfrm>
        </p:spPr>
      </p:pic>
    </p:spTree>
    <p:extLst>
      <p:ext uri="{BB962C8B-B14F-4D97-AF65-F5344CB8AC3E}">
        <p14:creationId xmlns:p14="http://schemas.microsoft.com/office/powerpoint/2010/main" val="33063593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594358"/>
            <a:ext cx="3200400" cy="3268193"/>
          </a:xfrm>
        </p:spPr>
        <p:txBody>
          <a:bodyPr>
            <a:normAutofit/>
          </a:bodyPr>
          <a:lstStyle/>
          <a:p>
            <a:r>
              <a:rPr lang="sv-SE" dirty="0"/>
              <a:t>Vinnare Annika Lindqvist </a:t>
            </a:r>
            <a:br>
              <a:rPr lang="sv-SE" dirty="0"/>
            </a:br>
            <a:br>
              <a:rPr lang="sv-SE" dirty="0"/>
            </a:br>
            <a:r>
              <a:rPr lang="sv-SE" dirty="0"/>
              <a:t>Kust</a:t>
            </a:r>
            <a:br>
              <a:rPr lang="sv-SE" dirty="0"/>
            </a:br>
            <a:br>
              <a:rPr lang="sv-SE" dirty="0"/>
            </a:br>
            <a:r>
              <a:rPr lang="sv-SE" dirty="0"/>
              <a:t>Nr 22</a:t>
            </a:r>
          </a:p>
        </p:txBody>
      </p:sp>
      <p:sp>
        <p:nvSpPr>
          <p:cNvPr id="4" name="Platshållare för text 3"/>
          <p:cNvSpPr>
            <a:spLocks noGrp="1"/>
          </p:cNvSpPr>
          <p:nvPr>
            <p:ph type="body" sz="half" idx="2"/>
          </p:nvPr>
        </p:nvSpPr>
        <p:spPr>
          <a:xfrm>
            <a:off x="457200" y="3977642"/>
            <a:ext cx="3200400" cy="1787810"/>
          </a:xfrm>
        </p:spPr>
        <p:txBody>
          <a:bodyPr/>
          <a:lstStyle/>
          <a:p>
            <a:r>
              <a:rPr lang="sv-SE" dirty="0"/>
              <a:t>Akryl</a:t>
            </a:r>
          </a:p>
          <a:p>
            <a:r>
              <a:rPr lang="sv-SE" dirty="0"/>
              <a:t>Mått: 15X15 cm</a:t>
            </a:r>
          </a:p>
          <a:p>
            <a:r>
              <a:rPr lang="sv-SE" dirty="0"/>
              <a:t>Konstnär: Eva Rosendahl</a:t>
            </a:r>
          </a:p>
        </p:txBody>
      </p:sp>
      <p:pic>
        <p:nvPicPr>
          <p:cNvPr id="11" name="Platshållare för innehåll 10"/>
          <p:cNvPicPr>
            <a:picLocks noGrp="1" noChangeAspect="1"/>
          </p:cNvPicPr>
          <p:nvPr>
            <p:ph idx="1"/>
          </p:nvPr>
        </p:nvPicPr>
        <p:blipFill rotWithShape="1">
          <a:blip r:embed="rId3">
            <a:extLst>
              <a:ext uri="{28A0092B-C50C-407E-A947-70E740481C1C}">
                <a14:useLocalDpi xmlns:a14="http://schemas.microsoft.com/office/drawing/2010/main" val="0"/>
              </a:ext>
            </a:extLst>
          </a:blip>
          <a:srcRect l="-859" t="22525" r="859" b="3027"/>
          <a:stretch/>
        </p:blipFill>
        <p:spPr>
          <a:xfrm>
            <a:off x="5444747" y="890016"/>
            <a:ext cx="5559306" cy="5415188"/>
          </a:xfrm>
        </p:spPr>
      </p:pic>
    </p:spTree>
    <p:extLst>
      <p:ext uri="{BB962C8B-B14F-4D97-AF65-F5344CB8AC3E}">
        <p14:creationId xmlns:p14="http://schemas.microsoft.com/office/powerpoint/2010/main" val="363837717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Vinnare Birgit Mäkelä</a:t>
            </a:r>
            <a:br>
              <a:rPr lang="sv-SE" dirty="0"/>
            </a:br>
            <a:br>
              <a:rPr lang="sv-SE" dirty="0"/>
            </a:br>
            <a:r>
              <a:rPr lang="sv-SE" dirty="0"/>
              <a:t>Landskap 1</a:t>
            </a:r>
            <a:br>
              <a:rPr lang="sv-SE" dirty="0"/>
            </a:br>
            <a:br>
              <a:rPr lang="sv-SE" dirty="0"/>
            </a:br>
            <a:r>
              <a:rPr lang="sv-SE" dirty="0"/>
              <a:t>Nr 1</a:t>
            </a:r>
          </a:p>
        </p:txBody>
      </p:sp>
      <p:sp>
        <p:nvSpPr>
          <p:cNvPr id="4" name="Platshållare för text 3"/>
          <p:cNvSpPr>
            <a:spLocks noGrp="1"/>
          </p:cNvSpPr>
          <p:nvPr>
            <p:ph type="body" sz="half" idx="2"/>
          </p:nvPr>
        </p:nvSpPr>
        <p:spPr/>
        <p:txBody>
          <a:bodyPr/>
          <a:lstStyle/>
          <a:p>
            <a:r>
              <a:rPr lang="sv-SE" dirty="0"/>
              <a:t>Akvarell</a:t>
            </a:r>
          </a:p>
          <a:p>
            <a:r>
              <a:rPr lang="sv-SE" dirty="0"/>
              <a:t>Mått: 33x43 cm</a:t>
            </a:r>
          </a:p>
          <a:p>
            <a:r>
              <a:rPr lang="sv-SE" dirty="0"/>
              <a:t>Konstnär: Ingegerd Sundvall</a:t>
            </a:r>
          </a:p>
        </p:txBody>
      </p:sp>
      <p:pic>
        <p:nvPicPr>
          <p:cNvPr id="6" name="Platshållare för innehåll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23512" y="1099014"/>
            <a:ext cx="6247051" cy="4523448"/>
          </a:xfrm>
        </p:spPr>
      </p:pic>
    </p:spTree>
    <p:extLst>
      <p:ext uri="{BB962C8B-B14F-4D97-AF65-F5344CB8AC3E}">
        <p14:creationId xmlns:p14="http://schemas.microsoft.com/office/powerpoint/2010/main" val="316616869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3944" y="2565048"/>
            <a:ext cx="3200400" cy="2286000"/>
          </a:xfrm>
        </p:spPr>
        <p:txBody>
          <a:bodyPr>
            <a:normAutofit fontScale="90000"/>
          </a:bodyPr>
          <a:lstStyle/>
          <a:p>
            <a:br>
              <a:rPr lang="sv-SE" sz="4000" dirty="0"/>
            </a:br>
            <a:r>
              <a:rPr lang="sv-SE" sz="4000" dirty="0"/>
              <a:t>Vinnare Annica </a:t>
            </a:r>
            <a:r>
              <a:rPr lang="sv-SE" sz="4000" dirty="0" err="1"/>
              <a:t>Svonni</a:t>
            </a:r>
            <a:r>
              <a:rPr lang="sv-SE" sz="4000" dirty="0"/>
              <a:t> </a:t>
            </a:r>
            <a:r>
              <a:rPr lang="sv-SE" sz="4000" dirty="0" err="1"/>
              <a:t>Josbrandt</a:t>
            </a:r>
            <a:br>
              <a:rPr lang="sv-SE" sz="4000" dirty="0"/>
            </a:br>
            <a:br>
              <a:rPr lang="sv-SE" sz="4000" dirty="0"/>
            </a:br>
            <a:br>
              <a:rPr lang="sv-SE" sz="4000" dirty="0"/>
            </a:br>
            <a:r>
              <a:rPr lang="sv-SE" sz="4000" dirty="0"/>
              <a:t>Ljusstake</a:t>
            </a:r>
            <a:br>
              <a:rPr lang="sv-SE" sz="4000" dirty="0"/>
            </a:br>
            <a:br>
              <a:rPr lang="sv-SE" sz="4000" dirty="0"/>
            </a:br>
            <a:r>
              <a:rPr lang="sv-SE" sz="4000" dirty="0"/>
              <a:t>Nr 23</a:t>
            </a:r>
            <a:br>
              <a:rPr lang="sv-SE" sz="4000" dirty="0"/>
            </a:br>
            <a:endParaRPr lang="sv-SE" dirty="0"/>
          </a:p>
        </p:txBody>
      </p:sp>
      <p:sp>
        <p:nvSpPr>
          <p:cNvPr id="4" name="Platshållare för text 3"/>
          <p:cNvSpPr>
            <a:spLocks noGrp="1"/>
          </p:cNvSpPr>
          <p:nvPr>
            <p:ph type="body" sz="half" idx="2"/>
          </p:nvPr>
        </p:nvSpPr>
        <p:spPr>
          <a:xfrm>
            <a:off x="457200" y="4987386"/>
            <a:ext cx="3200400" cy="1440968"/>
          </a:xfrm>
        </p:spPr>
        <p:txBody>
          <a:bodyPr/>
          <a:lstStyle/>
          <a:p>
            <a:r>
              <a:rPr lang="sv-SE" dirty="0"/>
              <a:t>Koppar</a:t>
            </a:r>
          </a:p>
          <a:p>
            <a:r>
              <a:rPr lang="sv-SE" dirty="0"/>
              <a:t>Mått: 24cm hög, 17cm bred.</a:t>
            </a:r>
          </a:p>
          <a:p>
            <a:r>
              <a:rPr lang="sv-SE" dirty="0"/>
              <a:t>Konstnär: Per Stenberg</a:t>
            </a:r>
          </a:p>
        </p:txBody>
      </p:sp>
      <p:pic>
        <p:nvPicPr>
          <p:cNvPr id="7" name="Platshållare för innehåll 6"/>
          <p:cNvPicPr>
            <a:picLocks noGrp="1" noChangeAspect="1"/>
          </p:cNvPicPr>
          <p:nvPr>
            <p:ph idx="1"/>
          </p:nvPr>
        </p:nvPicPr>
        <p:blipFill rotWithShape="1">
          <a:blip r:embed="rId3">
            <a:extLst>
              <a:ext uri="{28A0092B-C50C-407E-A947-70E740481C1C}">
                <a14:useLocalDpi xmlns:a14="http://schemas.microsoft.com/office/drawing/2010/main" val="0"/>
              </a:ext>
            </a:extLst>
          </a:blip>
          <a:srcRect l="13906" r="37761"/>
          <a:stretch/>
        </p:blipFill>
        <p:spPr>
          <a:xfrm>
            <a:off x="6571488" y="441668"/>
            <a:ext cx="2170175" cy="5986686"/>
          </a:xfrm>
        </p:spPr>
      </p:pic>
    </p:spTree>
    <p:extLst>
      <p:ext uri="{BB962C8B-B14F-4D97-AF65-F5344CB8AC3E}">
        <p14:creationId xmlns:p14="http://schemas.microsoft.com/office/powerpoint/2010/main" val="54520867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177217"/>
            <a:ext cx="3200400" cy="2286000"/>
          </a:xfrm>
        </p:spPr>
        <p:txBody>
          <a:bodyPr>
            <a:normAutofit fontScale="90000"/>
          </a:bodyPr>
          <a:lstStyle/>
          <a:p>
            <a:br>
              <a:rPr lang="sv-SE" sz="4000" dirty="0"/>
            </a:br>
            <a:br>
              <a:rPr lang="sv-SE" sz="4000" dirty="0"/>
            </a:br>
            <a:br>
              <a:rPr lang="sv-SE" sz="4000" dirty="0"/>
            </a:br>
            <a:br>
              <a:rPr lang="sv-SE" dirty="0"/>
            </a:br>
            <a:r>
              <a:rPr lang="sv-SE" dirty="0"/>
              <a:t>Vinnare Maria Pettersson</a:t>
            </a:r>
            <a:br>
              <a:rPr lang="sv-SE" dirty="0"/>
            </a:br>
            <a:br>
              <a:rPr lang="sv-SE" dirty="0"/>
            </a:br>
            <a:r>
              <a:rPr lang="sv-SE" sz="4000" dirty="0"/>
              <a:t>Mie </a:t>
            </a:r>
            <a:r>
              <a:rPr lang="sv-SE" sz="4000" dirty="0" err="1"/>
              <a:t>tässä</a:t>
            </a:r>
            <a:r>
              <a:rPr lang="sv-SE" sz="4000" dirty="0"/>
              <a:t> </a:t>
            </a:r>
            <a:r>
              <a:rPr lang="sv-SE" sz="4000" dirty="0" err="1"/>
              <a:t>vain</a:t>
            </a:r>
            <a:r>
              <a:rPr lang="sv-SE" sz="4000" dirty="0"/>
              <a:t>/</a:t>
            </a:r>
            <a:br>
              <a:rPr lang="sv-SE" sz="4000" dirty="0"/>
            </a:br>
            <a:r>
              <a:rPr lang="sv-SE" dirty="0"/>
              <a:t>De e bara jag här</a:t>
            </a:r>
            <a:br>
              <a:rPr lang="sv-SE" dirty="0"/>
            </a:br>
            <a:br>
              <a:rPr lang="sv-SE" sz="4000" dirty="0"/>
            </a:br>
            <a:r>
              <a:rPr lang="sv-SE" sz="4000" dirty="0"/>
              <a:t>Nr 25</a:t>
            </a:r>
          </a:p>
        </p:txBody>
      </p:sp>
      <p:pic>
        <p:nvPicPr>
          <p:cNvPr id="5" name="Platshållare för innehåll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16091" y="731838"/>
            <a:ext cx="4261893" cy="5257800"/>
          </a:xfrm>
        </p:spPr>
      </p:pic>
      <p:sp>
        <p:nvSpPr>
          <p:cNvPr id="4" name="Platshållare för text 3"/>
          <p:cNvSpPr>
            <a:spLocks noGrp="1"/>
          </p:cNvSpPr>
          <p:nvPr>
            <p:ph type="body" sz="half" idx="2"/>
          </p:nvPr>
        </p:nvSpPr>
        <p:spPr>
          <a:xfrm>
            <a:off x="457200" y="4680783"/>
            <a:ext cx="3200400" cy="1582858"/>
          </a:xfrm>
        </p:spPr>
        <p:txBody>
          <a:bodyPr/>
          <a:lstStyle/>
          <a:p>
            <a:r>
              <a:rPr lang="sv-SE" dirty="0"/>
              <a:t>Mixed Media</a:t>
            </a:r>
          </a:p>
          <a:p>
            <a:r>
              <a:rPr lang="sv-SE" dirty="0"/>
              <a:t>Konstnär: Sari </a:t>
            </a:r>
            <a:r>
              <a:rPr lang="sv-SE" dirty="0" err="1"/>
              <a:t>Huczkowski</a:t>
            </a:r>
            <a:endParaRPr lang="sv-SE" dirty="0"/>
          </a:p>
          <a:p>
            <a:r>
              <a:rPr lang="sv-SE" dirty="0"/>
              <a:t>Mått: 30x40cm</a:t>
            </a:r>
          </a:p>
          <a:p>
            <a:endParaRPr lang="sv-SE" dirty="0"/>
          </a:p>
        </p:txBody>
      </p:sp>
    </p:spTree>
    <p:extLst>
      <p:ext uri="{BB962C8B-B14F-4D97-AF65-F5344CB8AC3E}">
        <p14:creationId xmlns:p14="http://schemas.microsoft.com/office/powerpoint/2010/main" val="167790422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D078FD-8712-D093-19C2-EC2650F4837F}"/>
              </a:ext>
            </a:extLst>
          </p:cNvPr>
          <p:cNvSpPr>
            <a:spLocks noGrp="1"/>
          </p:cNvSpPr>
          <p:nvPr>
            <p:ph type="title"/>
          </p:nvPr>
        </p:nvSpPr>
        <p:spPr>
          <a:xfrm>
            <a:off x="457200" y="1902897"/>
            <a:ext cx="3200400" cy="2286000"/>
          </a:xfrm>
        </p:spPr>
        <p:txBody>
          <a:bodyPr>
            <a:normAutofit fontScale="90000"/>
          </a:bodyPr>
          <a:lstStyle/>
          <a:p>
            <a:r>
              <a:rPr lang="sv-SE" dirty="0"/>
              <a:t>Vinnare Maria Bäckström</a:t>
            </a:r>
            <a:br>
              <a:rPr lang="sv-SE" dirty="0"/>
            </a:br>
            <a:br>
              <a:rPr lang="sv-SE" dirty="0"/>
            </a:br>
            <a:r>
              <a:rPr lang="sv-SE" dirty="0"/>
              <a:t>Ljus och luft</a:t>
            </a:r>
            <a:br>
              <a:rPr lang="sv-SE" dirty="0"/>
            </a:br>
            <a:br>
              <a:rPr lang="sv-SE" dirty="0"/>
            </a:br>
            <a:r>
              <a:rPr lang="sv-SE" dirty="0"/>
              <a:t>Nr 26</a:t>
            </a:r>
          </a:p>
        </p:txBody>
      </p:sp>
      <p:pic>
        <p:nvPicPr>
          <p:cNvPr id="6" name="Platshållare för innehåll 5" descr="En bild som visar Bildkonst, konst, tavla, tavelram&#10;&#10;Automatiskt genererad beskrivning">
            <a:extLst>
              <a:ext uri="{FF2B5EF4-FFF2-40B4-BE49-F238E27FC236}">
                <a16:creationId xmlns:a16="http://schemas.microsoft.com/office/drawing/2014/main" id="{D572F9A7-9996-0D8B-2A4D-C4B7F9630A7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5142017" y="1428507"/>
            <a:ext cx="5573367" cy="4180025"/>
          </a:xfrm>
        </p:spPr>
      </p:pic>
      <p:sp>
        <p:nvSpPr>
          <p:cNvPr id="4" name="Platshållare för text 3">
            <a:extLst>
              <a:ext uri="{FF2B5EF4-FFF2-40B4-BE49-F238E27FC236}">
                <a16:creationId xmlns:a16="http://schemas.microsoft.com/office/drawing/2014/main" id="{E472A729-1A59-C106-117B-A07565984CFB}"/>
              </a:ext>
            </a:extLst>
          </p:cNvPr>
          <p:cNvSpPr>
            <a:spLocks noGrp="1"/>
          </p:cNvSpPr>
          <p:nvPr>
            <p:ph type="body" sz="half" idx="2"/>
          </p:nvPr>
        </p:nvSpPr>
        <p:spPr>
          <a:xfrm>
            <a:off x="457200" y="4754880"/>
            <a:ext cx="3200400" cy="1283313"/>
          </a:xfrm>
        </p:spPr>
        <p:txBody>
          <a:bodyPr/>
          <a:lstStyle/>
          <a:p>
            <a:r>
              <a:rPr lang="sv-SE" dirty="0"/>
              <a:t>Print</a:t>
            </a:r>
          </a:p>
          <a:p>
            <a:r>
              <a:rPr lang="sv-SE" dirty="0"/>
              <a:t>Konstnär: Anna </a:t>
            </a:r>
            <a:r>
              <a:rPr lang="sv-SE" dirty="0" err="1"/>
              <a:t>Toresdotter</a:t>
            </a:r>
            <a:endParaRPr lang="sv-SE" dirty="0"/>
          </a:p>
          <a:p>
            <a:r>
              <a:rPr lang="sv-SE" dirty="0"/>
              <a:t>Mått: 31X23 cm</a:t>
            </a:r>
          </a:p>
          <a:p>
            <a:endParaRPr lang="sv-SE" dirty="0"/>
          </a:p>
        </p:txBody>
      </p:sp>
    </p:spTree>
    <p:extLst>
      <p:ext uri="{BB962C8B-B14F-4D97-AF65-F5344CB8AC3E}">
        <p14:creationId xmlns:p14="http://schemas.microsoft.com/office/powerpoint/2010/main" val="195486127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A5DBC0-A6A2-EB0D-EF3F-51C972D84984}"/>
              </a:ext>
            </a:extLst>
          </p:cNvPr>
          <p:cNvSpPr>
            <a:spLocks noGrp="1"/>
          </p:cNvSpPr>
          <p:nvPr>
            <p:ph type="title"/>
          </p:nvPr>
        </p:nvSpPr>
        <p:spPr>
          <a:xfrm>
            <a:off x="472966" y="1950193"/>
            <a:ext cx="3200400" cy="2286000"/>
          </a:xfrm>
        </p:spPr>
        <p:txBody>
          <a:bodyPr>
            <a:normAutofit fontScale="90000"/>
          </a:bodyPr>
          <a:lstStyle/>
          <a:p>
            <a:r>
              <a:rPr lang="sv-SE" dirty="0"/>
              <a:t>Vinnare medlemsnummer148 Gun </a:t>
            </a:r>
            <a:r>
              <a:rPr lang="sv-SE" dirty="0" err="1"/>
              <a:t>Gatedal</a:t>
            </a:r>
            <a:br>
              <a:rPr lang="sv-SE" dirty="0"/>
            </a:br>
            <a:br>
              <a:rPr lang="sv-SE" dirty="0"/>
            </a:br>
            <a:r>
              <a:rPr lang="sv-SE" dirty="0"/>
              <a:t>Främmande föremål 1</a:t>
            </a:r>
            <a:br>
              <a:rPr lang="sv-SE" dirty="0"/>
            </a:br>
            <a:br>
              <a:rPr lang="sv-SE" dirty="0"/>
            </a:br>
            <a:r>
              <a:rPr lang="sv-SE" dirty="0"/>
              <a:t>Nr 27</a:t>
            </a:r>
          </a:p>
        </p:txBody>
      </p:sp>
      <p:pic>
        <p:nvPicPr>
          <p:cNvPr id="6" name="Platshållare för innehåll 5" descr="En bild som visar tavla, måla, Konstmålning, rita">
            <a:extLst>
              <a:ext uri="{FF2B5EF4-FFF2-40B4-BE49-F238E27FC236}">
                <a16:creationId xmlns:a16="http://schemas.microsoft.com/office/drawing/2014/main" id="{6F87504B-D342-08A9-3B7B-1CBF8DE33BF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5142017" y="1428507"/>
            <a:ext cx="5573367" cy="4180025"/>
          </a:xfrm>
        </p:spPr>
      </p:pic>
      <p:sp>
        <p:nvSpPr>
          <p:cNvPr id="4" name="Platshållare för text 3">
            <a:extLst>
              <a:ext uri="{FF2B5EF4-FFF2-40B4-BE49-F238E27FC236}">
                <a16:creationId xmlns:a16="http://schemas.microsoft.com/office/drawing/2014/main" id="{5F075B46-3CFC-E530-ED5A-87A1AA3160B8}"/>
              </a:ext>
            </a:extLst>
          </p:cNvPr>
          <p:cNvSpPr>
            <a:spLocks noGrp="1"/>
          </p:cNvSpPr>
          <p:nvPr>
            <p:ph type="body" sz="half" idx="2"/>
          </p:nvPr>
        </p:nvSpPr>
        <p:spPr>
          <a:xfrm>
            <a:off x="457200" y="5101721"/>
            <a:ext cx="3200400" cy="1393672"/>
          </a:xfrm>
        </p:spPr>
        <p:txBody>
          <a:bodyPr/>
          <a:lstStyle/>
          <a:p>
            <a:r>
              <a:rPr lang="sv-SE" dirty="0"/>
              <a:t>Print</a:t>
            </a:r>
          </a:p>
          <a:p>
            <a:r>
              <a:rPr lang="sv-SE" dirty="0"/>
              <a:t>Konstnär: Britta </a:t>
            </a:r>
            <a:r>
              <a:rPr lang="sv-SE" dirty="0" err="1"/>
              <a:t>Weglin</a:t>
            </a:r>
            <a:endParaRPr lang="sv-SE" dirty="0"/>
          </a:p>
          <a:p>
            <a:r>
              <a:rPr lang="sv-SE" dirty="0"/>
              <a:t>Mått: 19X18 cm</a:t>
            </a:r>
          </a:p>
          <a:p>
            <a:endParaRPr lang="sv-SE" dirty="0"/>
          </a:p>
        </p:txBody>
      </p:sp>
    </p:spTree>
    <p:extLst>
      <p:ext uri="{BB962C8B-B14F-4D97-AF65-F5344CB8AC3E}">
        <p14:creationId xmlns:p14="http://schemas.microsoft.com/office/powerpoint/2010/main" val="185982549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D4D627-5915-09E2-E3D7-37110CFDAB85}"/>
              </a:ext>
            </a:extLst>
          </p:cNvPr>
          <p:cNvSpPr>
            <a:spLocks noGrp="1"/>
          </p:cNvSpPr>
          <p:nvPr>
            <p:ph type="title"/>
          </p:nvPr>
        </p:nvSpPr>
        <p:spPr>
          <a:xfrm>
            <a:off x="331076" y="1713711"/>
            <a:ext cx="3200400" cy="2286000"/>
          </a:xfrm>
        </p:spPr>
        <p:txBody>
          <a:bodyPr>
            <a:normAutofit fontScale="90000"/>
          </a:bodyPr>
          <a:lstStyle/>
          <a:p>
            <a:r>
              <a:rPr lang="sv-SE" dirty="0"/>
              <a:t>Vinnare Emma Hellström</a:t>
            </a:r>
            <a:br>
              <a:rPr lang="sv-SE" dirty="0"/>
            </a:br>
            <a:br>
              <a:rPr lang="sv-SE" dirty="0"/>
            </a:br>
            <a:r>
              <a:rPr lang="sv-SE" dirty="0"/>
              <a:t>Jag sticker</a:t>
            </a:r>
            <a:br>
              <a:rPr lang="sv-SE" dirty="0"/>
            </a:br>
            <a:br>
              <a:rPr lang="sv-SE" dirty="0"/>
            </a:br>
            <a:r>
              <a:rPr lang="sv-SE" dirty="0"/>
              <a:t>Nr 28</a:t>
            </a:r>
          </a:p>
        </p:txBody>
      </p:sp>
      <p:pic>
        <p:nvPicPr>
          <p:cNvPr id="6" name="Platshållare för innehåll 5" descr="En bild som visar Barnkonst, vägg, inomhus, konst&#10;&#10;Automatiskt genererad beskrivning">
            <a:extLst>
              <a:ext uri="{FF2B5EF4-FFF2-40B4-BE49-F238E27FC236}">
                <a16:creationId xmlns:a16="http://schemas.microsoft.com/office/drawing/2014/main" id="{17FE022C-E08F-A7A9-2E80-CA3D0E4A163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5142017" y="1428507"/>
            <a:ext cx="5573367" cy="4180025"/>
          </a:xfrm>
        </p:spPr>
      </p:pic>
      <p:sp>
        <p:nvSpPr>
          <p:cNvPr id="4" name="Platshållare för text 3">
            <a:extLst>
              <a:ext uri="{FF2B5EF4-FFF2-40B4-BE49-F238E27FC236}">
                <a16:creationId xmlns:a16="http://schemas.microsoft.com/office/drawing/2014/main" id="{AF77C16D-F24A-131B-20ED-790A60E96BF6}"/>
              </a:ext>
            </a:extLst>
          </p:cNvPr>
          <p:cNvSpPr>
            <a:spLocks noGrp="1"/>
          </p:cNvSpPr>
          <p:nvPr>
            <p:ph type="body" sz="half" idx="2"/>
          </p:nvPr>
        </p:nvSpPr>
        <p:spPr>
          <a:xfrm>
            <a:off x="331076" y="4675049"/>
            <a:ext cx="3200400" cy="1630154"/>
          </a:xfrm>
        </p:spPr>
        <p:txBody>
          <a:bodyPr/>
          <a:lstStyle/>
          <a:p>
            <a:r>
              <a:rPr lang="sv-SE" dirty="0"/>
              <a:t>Blandteknik</a:t>
            </a:r>
          </a:p>
          <a:p>
            <a:r>
              <a:rPr lang="sv-SE" dirty="0"/>
              <a:t>Konstnär: Sari-Anne Wiklund Axelsson</a:t>
            </a:r>
          </a:p>
          <a:p>
            <a:r>
              <a:rPr lang="sv-SE" dirty="0"/>
              <a:t>Mått: 50X82 cm</a:t>
            </a:r>
          </a:p>
          <a:p>
            <a:endParaRPr lang="sv-SE" dirty="0"/>
          </a:p>
        </p:txBody>
      </p:sp>
    </p:spTree>
    <p:extLst>
      <p:ext uri="{BB962C8B-B14F-4D97-AF65-F5344CB8AC3E}">
        <p14:creationId xmlns:p14="http://schemas.microsoft.com/office/powerpoint/2010/main" val="408650951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C453BC-F012-7F67-E539-3C80AEB93DD9}"/>
              </a:ext>
            </a:extLst>
          </p:cNvPr>
          <p:cNvSpPr>
            <a:spLocks noGrp="1"/>
          </p:cNvSpPr>
          <p:nvPr>
            <p:ph type="title"/>
          </p:nvPr>
        </p:nvSpPr>
        <p:spPr>
          <a:xfrm>
            <a:off x="457200" y="1650649"/>
            <a:ext cx="3200400" cy="2286000"/>
          </a:xfrm>
        </p:spPr>
        <p:txBody>
          <a:bodyPr>
            <a:normAutofit fontScale="90000"/>
          </a:bodyPr>
          <a:lstStyle/>
          <a:p>
            <a:r>
              <a:rPr lang="sv-SE" dirty="0"/>
              <a:t>Vinnare Birgitta Jonsson </a:t>
            </a:r>
            <a:br>
              <a:rPr lang="sv-SE" dirty="0"/>
            </a:br>
            <a:br>
              <a:rPr lang="sv-SE" dirty="0"/>
            </a:br>
            <a:r>
              <a:rPr lang="sv-SE" dirty="0"/>
              <a:t>Hon vart kär i humlan</a:t>
            </a:r>
            <a:br>
              <a:rPr lang="sv-SE" dirty="0"/>
            </a:br>
            <a:br>
              <a:rPr lang="sv-SE" dirty="0"/>
            </a:br>
            <a:r>
              <a:rPr lang="sv-SE" dirty="0"/>
              <a:t>Nr 29</a:t>
            </a:r>
          </a:p>
        </p:txBody>
      </p:sp>
      <p:pic>
        <p:nvPicPr>
          <p:cNvPr id="6" name="Platshållare för innehåll 5" descr="En bild som visar konst, tavla, rita, Fotografiskt papper&#10;&#10;Automatiskt genererad beskrivning">
            <a:extLst>
              <a:ext uri="{FF2B5EF4-FFF2-40B4-BE49-F238E27FC236}">
                <a16:creationId xmlns:a16="http://schemas.microsoft.com/office/drawing/2014/main" id="{2F5D4323-76F7-8299-F435-BCB053BC100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48733" y="731838"/>
            <a:ext cx="3996609" cy="5257800"/>
          </a:xfrm>
        </p:spPr>
      </p:pic>
      <p:sp>
        <p:nvSpPr>
          <p:cNvPr id="4" name="Platshållare för text 3">
            <a:extLst>
              <a:ext uri="{FF2B5EF4-FFF2-40B4-BE49-F238E27FC236}">
                <a16:creationId xmlns:a16="http://schemas.microsoft.com/office/drawing/2014/main" id="{11FC8311-9388-E735-7486-69D7FA9B44AE}"/>
              </a:ext>
            </a:extLst>
          </p:cNvPr>
          <p:cNvSpPr>
            <a:spLocks noGrp="1"/>
          </p:cNvSpPr>
          <p:nvPr>
            <p:ph type="body" sz="half" idx="2"/>
          </p:nvPr>
        </p:nvSpPr>
        <p:spPr>
          <a:xfrm>
            <a:off x="457200" y="4581459"/>
            <a:ext cx="3200400" cy="1803575"/>
          </a:xfrm>
        </p:spPr>
        <p:txBody>
          <a:bodyPr/>
          <a:lstStyle/>
          <a:p>
            <a:r>
              <a:rPr lang="sv-SE" dirty="0"/>
              <a:t>Akvarell och </a:t>
            </a:r>
            <a:r>
              <a:rPr lang="sv-SE" dirty="0" err="1"/>
              <a:t>collografi</a:t>
            </a:r>
            <a:endParaRPr lang="sv-SE" dirty="0"/>
          </a:p>
          <a:p>
            <a:r>
              <a:rPr lang="sv-SE" dirty="0"/>
              <a:t>Konstnär: Jenny Holmgren </a:t>
            </a:r>
            <a:r>
              <a:rPr lang="sv-SE" dirty="0" err="1"/>
              <a:t>Myrdahl</a:t>
            </a:r>
            <a:endParaRPr lang="sv-SE" dirty="0"/>
          </a:p>
          <a:p>
            <a:r>
              <a:rPr lang="sv-SE" dirty="0"/>
              <a:t>Mått: 21X26 cm</a:t>
            </a:r>
          </a:p>
          <a:p>
            <a:endParaRPr lang="sv-SE" dirty="0"/>
          </a:p>
        </p:txBody>
      </p:sp>
    </p:spTree>
    <p:extLst>
      <p:ext uri="{BB962C8B-B14F-4D97-AF65-F5344CB8AC3E}">
        <p14:creationId xmlns:p14="http://schemas.microsoft.com/office/powerpoint/2010/main" val="286482495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C510B0-6BFA-D68D-7B4A-8C16A3DEE08C}"/>
              </a:ext>
            </a:extLst>
          </p:cNvPr>
          <p:cNvSpPr>
            <a:spLocks noGrp="1"/>
          </p:cNvSpPr>
          <p:nvPr>
            <p:ph type="title"/>
          </p:nvPr>
        </p:nvSpPr>
        <p:spPr>
          <a:xfrm>
            <a:off x="457200" y="1697945"/>
            <a:ext cx="3200400" cy="2286000"/>
          </a:xfrm>
        </p:spPr>
        <p:txBody>
          <a:bodyPr>
            <a:normAutofit fontScale="90000"/>
          </a:bodyPr>
          <a:lstStyle/>
          <a:p>
            <a:r>
              <a:rPr lang="sv-SE" dirty="0"/>
              <a:t>Vinnare Christine Risberg </a:t>
            </a:r>
            <a:br>
              <a:rPr lang="sv-SE" dirty="0"/>
            </a:br>
            <a:br>
              <a:rPr lang="sv-SE" dirty="0"/>
            </a:br>
            <a:r>
              <a:rPr lang="sv-SE" dirty="0"/>
              <a:t>Näckrosor</a:t>
            </a:r>
            <a:br>
              <a:rPr lang="sv-SE" dirty="0"/>
            </a:br>
            <a:br>
              <a:rPr lang="sv-SE" dirty="0"/>
            </a:br>
            <a:r>
              <a:rPr lang="sv-SE" dirty="0"/>
              <a:t>Nr 30</a:t>
            </a:r>
          </a:p>
        </p:txBody>
      </p:sp>
      <p:pic>
        <p:nvPicPr>
          <p:cNvPr id="6" name="Platshållare för innehåll 5" descr="En bild som visar tavla, växt, konst, inomhus&#10;&#10;Automatiskt genererad beskrivning">
            <a:extLst>
              <a:ext uri="{FF2B5EF4-FFF2-40B4-BE49-F238E27FC236}">
                <a16:creationId xmlns:a16="http://schemas.microsoft.com/office/drawing/2014/main" id="{3AD8D9A4-1A2A-8EC4-6ADE-B3F7F5FABE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00600" y="921683"/>
            <a:ext cx="6492875" cy="4878110"/>
          </a:xfrm>
        </p:spPr>
      </p:pic>
      <p:sp>
        <p:nvSpPr>
          <p:cNvPr id="4" name="Platshållare för text 3">
            <a:extLst>
              <a:ext uri="{FF2B5EF4-FFF2-40B4-BE49-F238E27FC236}">
                <a16:creationId xmlns:a16="http://schemas.microsoft.com/office/drawing/2014/main" id="{2C051754-25AC-B9A9-16A4-57ACA73F1F5F}"/>
              </a:ext>
            </a:extLst>
          </p:cNvPr>
          <p:cNvSpPr>
            <a:spLocks noGrp="1"/>
          </p:cNvSpPr>
          <p:nvPr>
            <p:ph type="body" sz="half" idx="2"/>
          </p:nvPr>
        </p:nvSpPr>
        <p:spPr>
          <a:xfrm>
            <a:off x="457200" y="4770645"/>
            <a:ext cx="3200400" cy="1456734"/>
          </a:xfrm>
        </p:spPr>
        <p:txBody>
          <a:bodyPr/>
          <a:lstStyle/>
          <a:p>
            <a:r>
              <a:rPr lang="sv-SE" dirty="0"/>
              <a:t>Akryl</a:t>
            </a:r>
          </a:p>
          <a:p>
            <a:r>
              <a:rPr lang="sv-SE" dirty="0"/>
              <a:t>Konstnär: Jenny Viberg</a:t>
            </a:r>
          </a:p>
          <a:p>
            <a:r>
              <a:rPr lang="sv-SE" dirty="0"/>
              <a:t>Mått: 100X120 cm</a:t>
            </a:r>
          </a:p>
          <a:p>
            <a:endParaRPr lang="sv-SE" dirty="0"/>
          </a:p>
        </p:txBody>
      </p:sp>
    </p:spTree>
    <p:extLst>
      <p:ext uri="{BB962C8B-B14F-4D97-AF65-F5344CB8AC3E}">
        <p14:creationId xmlns:p14="http://schemas.microsoft.com/office/powerpoint/2010/main" val="221989185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Vinnare Kristina Johansson</a:t>
            </a:r>
            <a:br>
              <a:rPr lang="sv-SE" dirty="0"/>
            </a:br>
            <a:br>
              <a:rPr lang="sv-SE" dirty="0"/>
            </a:br>
            <a:r>
              <a:rPr lang="sv-SE" dirty="0"/>
              <a:t>Oplogat i stan</a:t>
            </a:r>
            <a:br>
              <a:rPr lang="sv-SE" dirty="0"/>
            </a:br>
            <a:br>
              <a:rPr lang="sv-SE" dirty="0"/>
            </a:br>
            <a:r>
              <a:rPr lang="sv-SE" dirty="0"/>
              <a:t>Nr 2</a:t>
            </a:r>
          </a:p>
        </p:txBody>
      </p:sp>
      <p:sp>
        <p:nvSpPr>
          <p:cNvPr id="4" name="Platshållare för text 3"/>
          <p:cNvSpPr>
            <a:spLocks noGrp="1"/>
          </p:cNvSpPr>
          <p:nvPr>
            <p:ph type="body" sz="half" idx="2"/>
          </p:nvPr>
        </p:nvSpPr>
        <p:spPr/>
        <p:txBody>
          <a:bodyPr/>
          <a:lstStyle/>
          <a:p>
            <a:r>
              <a:rPr lang="sv-SE" dirty="0"/>
              <a:t>Akryl</a:t>
            </a:r>
          </a:p>
          <a:p>
            <a:r>
              <a:rPr lang="sv-SE" dirty="0"/>
              <a:t>Mått: 42x32 cm</a:t>
            </a:r>
          </a:p>
          <a:p>
            <a:r>
              <a:rPr lang="sv-SE" dirty="0"/>
              <a:t>Konstnär: </a:t>
            </a:r>
            <a:r>
              <a:rPr lang="sv-SE" dirty="0" err="1"/>
              <a:t>Majden</a:t>
            </a:r>
            <a:r>
              <a:rPr lang="sv-SE" dirty="0"/>
              <a:t> Carlsson</a:t>
            </a:r>
          </a:p>
        </p:txBody>
      </p:sp>
      <p:pic>
        <p:nvPicPr>
          <p:cNvPr id="6" name="Platshållare för innehåll 5"/>
          <p:cNvPicPr>
            <a:picLocks noGrp="1" noChangeAspect="1"/>
          </p:cNvPicPr>
          <p:nvPr>
            <p:ph idx="1"/>
          </p:nvPr>
        </p:nvPicPr>
        <p:blipFill rotWithShape="1">
          <a:blip r:embed="rId3">
            <a:extLst>
              <a:ext uri="{28A0092B-C50C-407E-A947-70E740481C1C}">
                <a14:useLocalDpi xmlns:a14="http://schemas.microsoft.com/office/drawing/2010/main" val="0"/>
              </a:ext>
            </a:extLst>
          </a:blip>
          <a:srcRect l="3483" t="8000" r="2598" b="4851"/>
          <a:stretch/>
        </p:blipFill>
        <p:spPr>
          <a:xfrm>
            <a:off x="4613190" y="1120346"/>
            <a:ext cx="7199870" cy="5033320"/>
          </a:xfrm>
        </p:spPr>
      </p:pic>
    </p:spTree>
    <p:extLst>
      <p:ext uri="{BB962C8B-B14F-4D97-AF65-F5344CB8AC3E}">
        <p14:creationId xmlns:p14="http://schemas.microsoft.com/office/powerpoint/2010/main" val="399837067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Vinnare Kristina </a:t>
            </a:r>
            <a:r>
              <a:rPr lang="sv-SE" dirty="0" err="1"/>
              <a:t>Aava</a:t>
            </a:r>
            <a:br>
              <a:rPr lang="sv-SE" dirty="0"/>
            </a:br>
            <a:br>
              <a:rPr lang="sv-SE" dirty="0"/>
            </a:br>
            <a:r>
              <a:rPr lang="sv-SE" dirty="0"/>
              <a:t>Krona</a:t>
            </a:r>
            <a:br>
              <a:rPr lang="sv-SE" dirty="0"/>
            </a:br>
            <a:br>
              <a:rPr lang="sv-SE" dirty="0"/>
            </a:br>
            <a:r>
              <a:rPr lang="sv-SE" dirty="0"/>
              <a:t>Nr 3</a:t>
            </a:r>
          </a:p>
        </p:txBody>
      </p:sp>
      <p:sp>
        <p:nvSpPr>
          <p:cNvPr id="4" name="Platshållare för text 3"/>
          <p:cNvSpPr>
            <a:spLocks noGrp="1"/>
          </p:cNvSpPr>
          <p:nvPr>
            <p:ph type="body" sz="half" idx="2"/>
          </p:nvPr>
        </p:nvSpPr>
        <p:spPr/>
        <p:txBody>
          <a:bodyPr/>
          <a:lstStyle/>
          <a:p>
            <a:r>
              <a:rPr lang="sv-SE" dirty="0"/>
              <a:t>Keramik</a:t>
            </a:r>
          </a:p>
          <a:p>
            <a:r>
              <a:rPr lang="sv-SE" dirty="0"/>
              <a:t>Mått: </a:t>
            </a:r>
          </a:p>
          <a:p>
            <a:r>
              <a:rPr lang="sv-SE" dirty="0"/>
              <a:t>Konstnär: Towe </a:t>
            </a:r>
            <a:r>
              <a:rPr lang="sv-SE" dirty="0" err="1"/>
              <a:t>Landenius</a:t>
            </a:r>
            <a:endParaRPr lang="sv-SE" dirty="0"/>
          </a:p>
        </p:txBody>
      </p:sp>
      <p:pic>
        <p:nvPicPr>
          <p:cNvPr id="6" name="Platshållare för innehåll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41874" y="731838"/>
            <a:ext cx="4810327" cy="5257800"/>
          </a:xfrm>
        </p:spPr>
      </p:pic>
    </p:spTree>
    <p:extLst>
      <p:ext uri="{BB962C8B-B14F-4D97-AF65-F5344CB8AC3E}">
        <p14:creationId xmlns:p14="http://schemas.microsoft.com/office/powerpoint/2010/main" val="204496830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Vinnare Annica Flodström</a:t>
            </a:r>
            <a:br>
              <a:rPr lang="sv-SE" dirty="0"/>
            </a:br>
            <a:br>
              <a:rPr lang="sv-SE" dirty="0"/>
            </a:br>
            <a:r>
              <a:rPr lang="sv-SE" dirty="0"/>
              <a:t>Beauty in </a:t>
            </a:r>
            <a:r>
              <a:rPr lang="sv-SE" dirty="0" err="1"/>
              <a:t>blue</a:t>
            </a:r>
            <a:br>
              <a:rPr lang="sv-SE" dirty="0"/>
            </a:br>
            <a:br>
              <a:rPr lang="sv-SE" dirty="0"/>
            </a:br>
            <a:r>
              <a:rPr lang="sv-SE" dirty="0"/>
              <a:t>Nr 5</a:t>
            </a:r>
          </a:p>
        </p:txBody>
      </p:sp>
      <p:sp>
        <p:nvSpPr>
          <p:cNvPr id="4" name="Platshållare för text 3"/>
          <p:cNvSpPr>
            <a:spLocks noGrp="1"/>
          </p:cNvSpPr>
          <p:nvPr>
            <p:ph type="body" sz="half" idx="2"/>
          </p:nvPr>
        </p:nvSpPr>
        <p:spPr/>
        <p:txBody>
          <a:bodyPr/>
          <a:lstStyle/>
          <a:p>
            <a:r>
              <a:rPr lang="sv-SE" dirty="0"/>
              <a:t>Emalj</a:t>
            </a:r>
          </a:p>
          <a:p>
            <a:r>
              <a:rPr lang="sv-SE" dirty="0"/>
              <a:t>Mått: </a:t>
            </a:r>
          </a:p>
          <a:p>
            <a:r>
              <a:rPr lang="sv-SE" dirty="0"/>
              <a:t>Konstnär: </a:t>
            </a:r>
            <a:r>
              <a:rPr lang="sv-SE" dirty="0" err="1"/>
              <a:t>Sharón</a:t>
            </a:r>
            <a:r>
              <a:rPr lang="sv-SE" dirty="0"/>
              <a:t> Hedman</a:t>
            </a:r>
          </a:p>
          <a:p>
            <a:endParaRPr lang="sv-SE" dirty="0"/>
          </a:p>
        </p:txBody>
      </p:sp>
      <p:pic>
        <p:nvPicPr>
          <p:cNvPr id="6" name="Platshållare för innehåll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78001" y="731838"/>
            <a:ext cx="5138072" cy="5257800"/>
          </a:xfrm>
        </p:spPr>
      </p:pic>
      <p:sp>
        <p:nvSpPr>
          <p:cNvPr id="7" name="textruta 6"/>
          <p:cNvSpPr txBox="1"/>
          <p:nvPr/>
        </p:nvSpPr>
        <p:spPr>
          <a:xfrm>
            <a:off x="10044752" y="5513696"/>
            <a:ext cx="532263" cy="369332"/>
          </a:xfrm>
          <a:prstGeom prst="rect">
            <a:avLst/>
          </a:prstGeom>
          <a:solidFill>
            <a:schemeClr val="tx1"/>
          </a:solidFill>
        </p:spPr>
        <p:txBody>
          <a:bodyPr wrap="square" rtlCol="0">
            <a:spAutoFit/>
          </a:bodyPr>
          <a:lstStyle/>
          <a:p>
            <a:endParaRPr lang="sv-SE" dirty="0">
              <a:solidFill>
                <a:prstClr val="black"/>
              </a:solidFill>
            </a:endParaRPr>
          </a:p>
        </p:txBody>
      </p:sp>
    </p:spTree>
    <p:extLst>
      <p:ext uri="{BB962C8B-B14F-4D97-AF65-F5344CB8AC3E}">
        <p14:creationId xmlns:p14="http://schemas.microsoft.com/office/powerpoint/2010/main" val="287007975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Vinnare Aina Östling Backman</a:t>
            </a:r>
            <a:br>
              <a:rPr lang="sv-SE" dirty="0"/>
            </a:br>
            <a:br>
              <a:rPr lang="sv-SE" dirty="0"/>
            </a:br>
            <a:r>
              <a:rPr lang="sv-SE" dirty="0"/>
              <a:t>Växtgrodd</a:t>
            </a:r>
            <a:br>
              <a:rPr lang="sv-SE" dirty="0"/>
            </a:br>
            <a:br>
              <a:rPr lang="sv-SE" dirty="0"/>
            </a:br>
            <a:r>
              <a:rPr lang="sv-SE" dirty="0"/>
              <a:t>Nr 6</a:t>
            </a:r>
          </a:p>
        </p:txBody>
      </p:sp>
      <p:sp>
        <p:nvSpPr>
          <p:cNvPr id="4" name="Platshållare för text 3"/>
          <p:cNvSpPr>
            <a:spLocks noGrp="1"/>
          </p:cNvSpPr>
          <p:nvPr>
            <p:ph type="body" sz="half" idx="2"/>
          </p:nvPr>
        </p:nvSpPr>
        <p:spPr/>
        <p:txBody>
          <a:bodyPr/>
          <a:lstStyle/>
          <a:p>
            <a:r>
              <a:rPr lang="sv-SE" dirty="0"/>
              <a:t>Akryl/Collage</a:t>
            </a:r>
          </a:p>
          <a:p>
            <a:r>
              <a:rPr lang="sv-SE" dirty="0"/>
              <a:t>Mått: 42x31 cm</a:t>
            </a:r>
          </a:p>
          <a:p>
            <a:r>
              <a:rPr lang="sv-SE" dirty="0"/>
              <a:t>Konstnär: Eva Sandberg</a:t>
            </a:r>
          </a:p>
        </p:txBody>
      </p:sp>
      <p:pic>
        <p:nvPicPr>
          <p:cNvPr id="6" name="Platshållare för innehåll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81472" y="731837"/>
            <a:ext cx="4337240" cy="5782987"/>
          </a:xfrm>
        </p:spPr>
      </p:pic>
    </p:spTree>
    <p:extLst>
      <p:ext uri="{BB962C8B-B14F-4D97-AF65-F5344CB8AC3E}">
        <p14:creationId xmlns:p14="http://schemas.microsoft.com/office/powerpoint/2010/main" val="250096270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Vinnare Nina Myrestam</a:t>
            </a:r>
            <a:br>
              <a:rPr lang="sv-SE" dirty="0"/>
            </a:br>
            <a:br>
              <a:rPr lang="sv-SE" dirty="0"/>
            </a:br>
            <a:r>
              <a:rPr lang="sv-SE" dirty="0"/>
              <a:t>Pippi</a:t>
            </a:r>
            <a:br>
              <a:rPr lang="sv-SE" dirty="0"/>
            </a:br>
            <a:br>
              <a:rPr lang="sv-SE" dirty="0"/>
            </a:br>
            <a:r>
              <a:rPr lang="sv-SE" dirty="0"/>
              <a:t>Nr 7</a:t>
            </a:r>
          </a:p>
        </p:txBody>
      </p:sp>
      <p:sp>
        <p:nvSpPr>
          <p:cNvPr id="4" name="Platshållare för text 3"/>
          <p:cNvSpPr>
            <a:spLocks noGrp="1"/>
          </p:cNvSpPr>
          <p:nvPr>
            <p:ph type="body" sz="half" idx="2"/>
          </p:nvPr>
        </p:nvSpPr>
        <p:spPr/>
        <p:txBody>
          <a:bodyPr/>
          <a:lstStyle/>
          <a:p>
            <a:r>
              <a:rPr lang="sv-SE" dirty="0"/>
              <a:t>Textilcollage med broderi</a:t>
            </a:r>
          </a:p>
          <a:p>
            <a:r>
              <a:rPr lang="sv-SE" dirty="0"/>
              <a:t>Mått: 24x32 cm</a:t>
            </a:r>
          </a:p>
          <a:p>
            <a:r>
              <a:rPr lang="sv-SE" dirty="0"/>
              <a:t>Konstnär: Lena J Sandström</a:t>
            </a:r>
          </a:p>
        </p:txBody>
      </p:sp>
      <p:pic>
        <p:nvPicPr>
          <p:cNvPr id="8" name="Platshållare för innehåll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32704" y="731837"/>
            <a:ext cx="4386008" cy="5848011"/>
          </a:xfrm>
        </p:spPr>
      </p:pic>
    </p:spTree>
    <p:extLst>
      <p:ext uri="{BB962C8B-B14F-4D97-AF65-F5344CB8AC3E}">
        <p14:creationId xmlns:p14="http://schemas.microsoft.com/office/powerpoint/2010/main" val="308390626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577555"/>
            <a:ext cx="3200400" cy="2286000"/>
          </a:xfrm>
        </p:spPr>
        <p:txBody>
          <a:bodyPr>
            <a:normAutofit fontScale="90000"/>
          </a:bodyPr>
          <a:lstStyle/>
          <a:p>
            <a:br>
              <a:rPr lang="sv-SE" dirty="0"/>
            </a:br>
            <a:br>
              <a:rPr lang="sv-SE" dirty="0"/>
            </a:br>
            <a:br>
              <a:rPr lang="sv-SE" dirty="0"/>
            </a:br>
            <a:br>
              <a:rPr lang="sv-SE" dirty="0"/>
            </a:br>
            <a:br>
              <a:rPr lang="sv-SE" dirty="0"/>
            </a:br>
            <a:r>
              <a:rPr lang="sv-SE" dirty="0"/>
              <a:t>Vinnare Helena Lilja</a:t>
            </a:r>
            <a:br>
              <a:rPr lang="sv-SE" dirty="0"/>
            </a:br>
            <a:br>
              <a:rPr lang="sv-SE" dirty="0"/>
            </a:br>
            <a:r>
              <a:rPr lang="sv-SE" sz="4000" dirty="0"/>
              <a:t>Allén</a:t>
            </a:r>
            <a:br>
              <a:rPr lang="sv-SE" sz="4000" dirty="0"/>
            </a:br>
            <a:br>
              <a:rPr lang="sv-SE" sz="4000" dirty="0"/>
            </a:br>
            <a:r>
              <a:rPr lang="sv-SE" sz="4000" dirty="0"/>
              <a:t>Nr 8</a:t>
            </a:r>
            <a:br>
              <a:rPr lang="sv-SE" dirty="0"/>
            </a:br>
            <a:endParaRPr lang="sv-SE" dirty="0"/>
          </a:p>
        </p:txBody>
      </p:sp>
      <p:sp>
        <p:nvSpPr>
          <p:cNvPr id="4" name="Platshållare för text 3"/>
          <p:cNvSpPr>
            <a:spLocks noGrp="1"/>
          </p:cNvSpPr>
          <p:nvPr>
            <p:ph type="body" sz="half" idx="2"/>
          </p:nvPr>
        </p:nvSpPr>
        <p:spPr>
          <a:xfrm>
            <a:off x="457200" y="4486866"/>
            <a:ext cx="3200400" cy="1567092"/>
          </a:xfrm>
        </p:spPr>
        <p:txBody>
          <a:bodyPr/>
          <a:lstStyle/>
          <a:p>
            <a:r>
              <a:rPr lang="sv-SE" dirty="0" err="1"/>
              <a:t>Collografi</a:t>
            </a:r>
            <a:endParaRPr lang="sv-SE" dirty="0"/>
          </a:p>
          <a:p>
            <a:r>
              <a:rPr lang="sv-SE" dirty="0"/>
              <a:t>Mått: 33x33 cm</a:t>
            </a:r>
          </a:p>
          <a:p>
            <a:r>
              <a:rPr lang="sv-SE" dirty="0"/>
              <a:t>Konstnär: Maj-Len Knutsson</a:t>
            </a:r>
          </a:p>
        </p:txBody>
      </p:sp>
      <p:pic>
        <p:nvPicPr>
          <p:cNvPr id="3" name="Platshållare för innehåll 2"/>
          <p:cNvPicPr>
            <a:picLocks noGrp="1" noChangeAspect="1"/>
          </p:cNvPicPr>
          <p:nvPr>
            <p:ph idx="1"/>
          </p:nvPr>
        </p:nvPicPr>
        <p:blipFill rotWithShape="1">
          <a:blip r:embed="rId3">
            <a:extLst>
              <a:ext uri="{28A0092B-C50C-407E-A947-70E740481C1C}">
                <a14:useLocalDpi xmlns:a14="http://schemas.microsoft.com/office/drawing/2010/main" val="0"/>
              </a:ext>
            </a:extLst>
          </a:blip>
          <a:srcRect l="4338" t="32557" r="17967" b="7720"/>
          <a:stretch/>
        </p:blipFill>
        <p:spPr>
          <a:xfrm>
            <a:off x="5486400" y="828998"/>
            <a:ext cx="5372100" cy="5476206"/>
          </a:xfrm>
        </p:spPr>
      </p:pic>
    </p:spTree>
    <p:extLst>
      <p:ext uri="{BB962C8B-B14F-4D97-AF65-F5344CB8AC3E}">
        <p14:creationId xmlns:p14="http://schemas.microsoft.com/office/powerpoint/2010/main" val="56913413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351103"/>
            <a:ext cx="3200400" cy="2286000"/>
          </a:xfrm>
        </p:spPr>
        <p:txBody>
          <a:bodyPr>
            <a:normAutofit fontScale="90000"/>
          </a:bodyPr>
          <a:lstStyle/>
          <a:p>
            <a:r>
              <a:rPr lang="sv-SE" dirty="0"/>
              <a:t>Vinnare Lena Norgren</a:t>
            </a:r>
            <a:br>
              <a:rPr lang="sv-SE" dirty="0"/>
            </a:br>
            <a:br>
              <a:rPr lang="sv-SE" dirty="0"/>
            </a:br>
            <a:r>
              <a:rPr lang="sv-SE" dirty="0"/>
              <a:t>Återväxt kontra tillväxt II</a:t>
            </a:r>
            <a:br>
              <a:rPr lang="sv-SE" dirty="0"/>
            </a:br>
            <a:br>
              <a:rPr lang="sv-SE" dirty="0"/>
            </a:br>
            <a:r>
              <a:rPr lang="sv-SE" dirty="0"/>
              <a:t>Nr 9</a:t>
            </a:r>
          </a:p>
        </p:txBody>
      </p:sp>
      <p:pic>
        <p:nvPicPr>
          <p:cNvPr id="5" name="Platshållare för innehåll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18343" y="731838"/>
            <a:ext cx="4457389" cy="5257800"/>
          </a:xfrm>
        </p:spPr>
      </p:pic>
      <p:sp>
        <p:nvSpPr>
          <p:cNvPr id="4" name="Platshållare för text 3"/>
          <p:cNvSpPr>
            <a:spLocks noGrp="1"/>
          </p:cNvSpPr>
          <p:nvPr>
            <p:ph type="body" sz="half" idx="2"/>
          </p:nvPr>
        </p:nvSpPr>
        <p:spPr>
          <a:xfrm>
            <a:off x="457200" y="3894084"/>
            <a:ext cx="3200400" cy="1961230"/>
          </a:xfrm>
        </p:spPr>
        <p:txBody>
          <a:bodyPr/>
          <a:lstStyle/>
          <a:p>
            <a:r>
              <a:rPr lang="sv-SE" dirty="0"/>
              <a:t>Art Print</a:t>
            </a:r>
          </a:p>
          <a:p>
            <a:r>
              <a:rPr lang="sv-SE" dirty="0"/>
              <a:t>Mått: 53x73 cm</a:t>
            </a:r>
          </a:p>
          <a:p>
            <a:r>
              <a:rPr lang="sv-SE" dirty="0"/>
              <a:t>Konstnär: Urban Wikberg</a:t>
            </a:r>
          </a:p>
        </p:txBody>
      </p:sp>
    </p:spTree>
    <p:extLst>
      <p:ext uri="{BB962C8B-B14F-4D97-AF65-F5344CB8AC3E}">
        <p14:creationId xmlns:p14="http://schemas.microsoft.com/office/powerpoint/2010/main" val="92236268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theme/theme1.xml><?xml version="1.0" encoding="utf-8"?>
<a:theme xmlns:a="http://schemas.openxmlformats.org/drawingml/2006/main" name="Efterhand">
  <a:themeElements>
    <a:clrScheme name="Orangerö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fterhand">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p:Policy xmlns:p="office.server.policy" id="" local="true">
  <p:Name>Arbetsdokument</p:Name>
  <p:Description/>
  <p:Statement/>
  <p:PolicyItems>
    <p:PolicyItem featureId="Microsoft.Office.RecordsManagement.PolicyFeatures.Expiration" staticId="0x010100D7963E0E5B7A40E5AEA07389401D709F00FB54EFF0F3EB48149DBBD9563453E190|1214505165" UniqueId="23e47c32-f768-4ed5-a445-a352c8cd3593">
      <p:Name>Bevarande</p:Name>
      <p:Description>Automatisk schemaläggning av innehåll som ska bearbetas, och utföra en bevarandeåtgärd på innehåll som har nått sitt förfallodatum.</p:Description>
      <p:CustomData>
        <Schedules nextStageId="3" default="true">
          <Schedule type="Default">
            <stages>
              <data stageId="1" recur="true" offset="36" unit="months">
                <formula id="Microsoft.Office.RecordsManagement.PolicyFeatures.Expiration.Formula.BuiltIn">
                  <number>0</number>
                  <property>NLLThinningTime</property>
                  <propertyid>2793489f-7251-475b-a975-480031914936</propertyid>
                  <period>months</period>
                </formula>
                <action type="workflow" id="d9837362-db90-41fe-8d27-3f4e28fd673a"/>
              </data>
              <data stageId="2">
                <formula id="Microsoft.Office.RecordsManagement.PolicyFeatures.Expiration.Formula.BuiltIn">
                  <number>1</number>
                  <property>NLLThinningTime</property>
                  <propertyid>2793489f-7251-475b-a975-480031914936</propertyid>
                  <period>months</period>
                </formula>
                <action type="action" id="Microsoft.Office.RecordsManagement.PolicyFeatures.Expiration.Action.MoveToRecycleBin"/>
              </data>
            </stages>
          </Schedule>
        </Schedules>
      </p:CustomData>
    </p:PolicyItem>
  </p:PolicyItems>
</p:Policy>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NLLPublishDate xmlns="http://schemas.microsoft.com/sharepoint/v3">2023-11-29T23:00:00+00:00</NLLPublishDate>
    <NLLPublished xmlns="http://schemas.microsoft.com/sharepoint/v3" xsi:nil="true"/>
    <NLLPublishingstatus xmlns="http://schemas.microsoft.com/sharepoint/v3">Publicerad</NLLPublishingstatus>
    <NLLDocumentIDValue xmlns="http://schemas.microsoft.com/sharepoint/v3">ARBGRP1024-1716648262-49</NLLDocumentIDValue>
    <NLLThinningTime xmlns="http://schemas.microsoft.com/sharepoint/v3">2026-11-29T23:00:00+00:00</NLLThinningTime>
    <NLLPublishDateQuickpart xmlns="http://schemas.microsoft.com/sharepoint/v3">2023-11-30</NLLPublishDateQuickpart>
    <NLLInformationCollectionTaxHTField0 xmlns="http://schemas.microsoft.com/sharepoint/v3">
      <Terms xmlns="http://schemas.microsoft.com/office/infopath/2007/PartnerControls"/>
    </NLLInformationCollectionTaxHTField0>
    <NLLLockWorkflows xmlns="http://schemas.microsoft.com/sharepoint/v3">false</NLLLockWorkflows>
    <NLLEstablishedByQuickpart xmlns="http://schemas.microsoft.com/sharepoint/v3">Christine Risberg</NLLEstablishedByQuickpart>
    <prdProcessTaxHTField0 xmlns="http://schemas.microsoft.com/sharepoint/v3">
      <Terms xmlns="http://schemas.microsoft.com/office/infopath/2007/PartnerControls"/>
    </prdProcessTaxHTField0>
    <AnsvarigQuickpart xmlns="http://schemas.microsoft.com/sharepoint/v3">Christine Risberg</AnsvarigQuickpart>
    <NLLEstablishedBy xmlns="http://schemas.microsoft.com/sharepoint/v3">
      <UserInfo>
        <DisplayName>Christine Risberg</DisplayName>
        <AccountId>671</AccountId>
        <AccountType/>
      </UserInfo>
    </NLLEstablishedBy>
    <NLLStakeholderTaxHTField0 xmlns="http://schemas.microsoft.com/sharepoint/v3">
      <Terms xmlns="http://schemas.microsoft.com/office/infopath/2007/PartnerControls"/>
    </NLLStakeholderTaxHTField0>
    <NLLDocumentTypeTaxHTField0 xmlns="http://schemas.microsoft.com/sharepoint/v3">
      <Terms xmlns="http://schemas.microsoft.com/office/infopath/2007/PartnerControls">
        <TermInfo xmlns="http://schemas.microsoft.com/office/infopath/2007/PartnerControls">
          <TermName xmlns="http://schemas.microsoft.com/office/infopath/2007/PartnerControls">Arbetsdokument</TermName>
          <TermId xmlns="http://schemas.microsoft.com/office/infopath/2007/PartnerControls">fe64199a-d700-493b-9984-68df985400d3</TermId>
        </TermInfo>
      </Terms>
    </NLLDocumentTypeTaxHTField0>
    <NLLVersion xmlns="http://schemas.microsoft.com/sharepoint/v3">2.0</NLLVersion>
    <NLLInformationclass xmlns="http://schemas.microsoft.com/sharepoint/v3">Publik</NLLInformationclass>
    <NLLModifiedBy xmlns="http://schemas.microsoft.com/sharepoint/v3">Nina Myrestam</NLLModifiedBy>
    <NLLProducerPlaceTaxHTField0 xmlns="http://schemas.microsoft.com/sharepoint/v3">
      <Terms xmlns="http://schemas.microsoft.com/office/infopath/2007/PartnerControls">
        <TermInfo xmlns="http://schemas.microsoft.com/office/infopath/2007/PartnerControls">
          <TermName xmlns="http://schemas.microsoft.com/office/infopath/2007/PartnerControls">Konstföreningen Fenix</TermName>
          <TermId xmlns="http://schemas.microsoft.com/office/infopath/2007/PartnerControls">b3da8a77-1979-4edd-9302-3dc3621d2bc7</TermId>
        </TermInfo>
      </Terms>
    </NLLProducerPlaceTaxHTField0>
    <VersionComment xmlns="http://schemas.microsoft.com/sharepoint/v3">Ändrat till Vinst nr 11 Maria Lindström och Vinst nr 21 Ingegerd Morian Andersson</VersionComment>
    <NLLDiarienummer xmlns="http://schemas.microsoft.com/sharepoint/v3" xsi:nil="true"/>
    <TaxKeywordTaxHTField xmlns="c7918ce9-5289-4a18-805d-4141408e948c">
      <Terms xmlns="http://schemas.microsoft.com/office/infopath/2007/PartnerControls"/>
    </TaxKeywordTaxHTField>
    <_dlc_DocId xmlns="c7918ce9-5289-4a18-805d-4141408e948c">ARBGRP1024-1716648262-49</_dlc_DocId>
    <_dlc_DocIdUrl xmlns="c7918ce9-5289-4a18-805d-4141408e948c">
      <Url>http://spportal.extvis.local/process/administrativ/_layouts/15/DocIdRedir.aspx?ID=ARBGRP1024-1716648262-49</Url>
      <Description>ARBGRP1024-1716648262-49</Description>
    </_dlc_DocIdUrl>
    <_dlc_DocIdPersistId xmlns="c7918ce9-5289-4a18-805d-4141408e948c">true</_dlc_DocIdPersistId>
    <_dlc_ExpireDateSaved xmlns="http://schemas.microsoft.com/sharepoint/v3" xsi:nil="true"/>
    <_dlc_ExpireDate xmlns="http://schemas.microsoft.com/sharepoint/v3">2026-12-29T23:00:00+00:00</_dlc_ExpireDate>
    <VIS_DocumentId xmlns="e1dec489-f745-4ed5-9c00-958a11aea6df">
      <Url>https://samarbeta.nll.se/producentplats/konstforeningenfenix/_layouts/15/DocIdRedir.aspx?ID=ARBGRP1024-1716648262-49</Url>
      <Description>ARBGRP1024-1716648262-49</Description>
    </VIS_DocumentId>
    <VISResponsible xmlns="e1dec489-f745-4ed5-9c00-958a11aea6df">
      <UserInfo>
        <DisplayName>Christine Risberg</DisplayName>
        <AccountId>671</AccountId>
        <AccountType/>
      </UserInfo>
    </VISResponsible>
    <DocumentStatus xmlns="e1dec489-f745-4ed5-9c00-958a11aea6df">
      <Url>https://samarbeta.nll.se/producentplats/konstforeningenfenix/_layouts/15/wrkstat.aspx?List=f5c1a2b9-d9d5-473e-8ee5-5464f48d794a&amp;WorkflowInstanceName=f970acd9-4a9e-49a7-9ab6-4018fe2110b5</Url>
      <Description>Publicerad</Description>
    </DocumentStatus>
    <_dlc_Exempt xmlns="http://schemas.microsoft.com/sharepoint/v3">false</_dlc_Exempt>
  </documentManagement>
</p:properties>
</file>

<file path=customXml/item5.xml><?xml version="1.0" encoding="utf-8"?>
<ct:contentTypeSchema xmlns:ct="http://schemas.microsoft.com/office/2006/metadata/contentType" xmlns:ma="http://schemas.microsoft.com/office/2006/metadata/properties/metaAttributes" ct:_="" ma:_="" ma:contentTypeName="Arbetsdokument - Word" ma:contentTypeID="0x010100D7963E0E5B7A40E5AEA07389401D709F00FB54EFF0F3EB48149DBBD9563453E190010089AE0331FD2FA7449C72752FA02E10A2" ma:contentTypeVersion="1901" ma:contentTypeDescription="Arbetsdokument - Word" ma:contentTypeScope="" ma:versionID="948dbe259e8340e619bded2a59d809cb">
  <xsd:schema xmlns:xsd="http://www.w3.org/2001/XMLSchema" xmlns:xs="http://www.w3.org/2001/XMLSchema" xmlns:p="http://schemas.microsoft.com/office/2006/metadata/properties" xmlns:ns1="http://schemas.microsoft.com/sharepoint/v3" xmlns:ns2="c7918ce9-5289-4a18-805d-4141408e948c" xmlns:ns3="e1dec489-f745-4ed5-9c00-958a11aea6df" targetNamespace="http://schemas.microsoft.com/office/2006/metadata/properties" ma:root="true" ma:fieldsID="57b779d9a3a93aebdd13c984c0695109" ns1:_="" ns2:_="" ns3:_="">
    <xsd:import namespace="http://schemas.microsoft.com/sharepoint/v3"/>
    <xsd:import namespace="c7918ce9-5289-4a18-805d-4141408e948c"/>
    <xsd:import namespace="e1dec489-f745-4ed5-9c00-958a11aea6df"/>
    <xsd:element name="properties">
      <xsd:complexType>
        <xsd:sequence>
          <xsd:element name="documentManagement">
            <xsd:complexType>
              <xsd:all>
                <xsd:element ref="ns2:_dlc_DocId" minOccurs="0"/>
                <xsd:element ref="ns2:_dlc_DocIdUrl" minOccurs="0"/>
                <xsd:element ref="ns2:_dlc_DocIdPersistId" minOccurs="0"/>
                <xsd:element ref="ns3:VIS_DocumentId" minOccurs="0"/>
                <xsd:element ref="ns1:NLLStakeholderTaxHTField0" minOccurs="0"/>
                <xsd:element ref="ns2:TaxKeywordTaxHTField" minOccurs="0"/>
                <xsd:element ref="ns3:DocumentStatus" minOccurs="0"/>
                <xsd:element ref="ns1:NLLInformationclass"/>
                <xsd:element ref="ns1:NLLThinningTime" minOccurs="0"/>
                <xsd:element ref="ns3:VISResponsible"/>
                <xsd:element ref="ns1:AnsvarigQuickpart" minOccurs="0"/>
                <xsd:element ref="ns1:NLLDocumentTypeTaxHTField0" minOccurs="0"/>
                <xsd:element ref="ns1:_dlc_Exempt" minOccurs="0"/>
                <xsd:element ref="ns1:_dlc_ExpireDateSaved" minOccurs="0"/>
                <xsd:element ref="ns1:_dlc_ExpireDate" minOccurs="0"/>
                <xsd:element ref="ns1:prdProcessTaxHTField0" minOccurs="0"/>
                <xsd:element ref="ns1:NLLVersion" minOccurs="0"/>
                <xsd:element ref="ns1:NLLModifiedBy" minOccurs="0"/>
                <xsd:element ref="ns1:NLLDocumentIDValue" minOccurs="0"/>
                <xsd:element ref="ns1:NLLPublishingstatus" minOccurs="0"/>
                <xsd:element ref="ns1:NLLDiarienummer" minOccurs="0"/>
                <xsd:element ref="ns1:NLLPublishDate" minOccurs="0"/>
                <xsd:element ref="ns1:NLLInformationCollectionTaxHTField0" minOccurs="0"/>
                <xsd:element ref="ns1:NLLProducerPlaceTaxHTField0" minOccurs="0"/>
                <xsd:element ref="ns1:NLLEstablishedBy"/>
                <xsd:element ref="ns1:NLLEstablishedByQuickpart" minOccurs="0"/>
                <xsd:element ref="ns1:VersionComment" minOccurs="0"/>
                <xsd:element ref="ns1:NLLPublishDateQuickpart" minOccurs="0"/>
                <xsd:element ref="ns1:NLLLockWorkflows" minOccurs="0"/>
                <xsd:element ref="ns1:NLLPubl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LLStakeholderTaxHTField0" ma:index="13" nillable="true" ma:taxonomy="true" ma:internalName="NLLStakeholderTaxHTField0" ma:taxonomyFieldName="NLLStakeholder" ma:displayName="Gäller för verksamhet" ma:fieldId="{fc9b4796-81cc-4809-b89e-b480826c68b7}" ma:taxonomyMulti="true" ma:sspId="39d54842-4abd-4019-b0bf-19e71d696155" ma:termSetId="012a677c-9277-4d4c-83ea-a9768cc27725" ma:anchorId="00000000-0000-0000-0000-000000000000" ma:open="false" ma:isKeyword="false">
      <xsd:complexType>
        <xsd:sequence>
          <xsd:element ref="pc:Terms" minOccurs="0" maxOccurs="1"/>
        </xsd:sequence>
      </xsd:complexType>
    </xsd:element>
    <xsd:element name="NLLInformationclass" ma:index="17" ma:displayName="Informationsklass" ma:internalName="NLLInformationclass">
      <xsd:simpleType>
        <xsd:restriction base="dms:Choice">
          <xsd:enumeration value="Publik"/>
          <xsd:enumeration value="Intern alla"/>
          <xsd:enumeration value="Intern skyddad"/>
        </xsd:restriction>
      </xsd:simpleType>
    </xsd:element>
    <xsd:element name="NLLThinningTime" ma:index="19" nillable="true" ma:displayName="Gallringsfrist" ma:format="DateOnly" ma:hidden="true" ma:internalName="NLLThinningTime">
      <xsd:simpleType>
        <xsd:restriction base="dms:DateTime"/>
      </xsd:simpleType>
    </xsd:element>
    <xsd:element name="AnsvarigQuickpart" ma:index="21" nillable="true" ma:displayName="AnsvarigQuickpart" ma:hidden="true" ma:internalName="AnsvarigQuickpart">
      <xsd:simpleType>
        <xsd:restriction base="dms:Text"/>
      </xsd:simpleType>
    </xsd:element>
    <xsd:element name="NLLDocumentTypeTaxHTField0" ma:index="23" ma:taxonomy="true" ma:internalName="NLLDocumentTypeTaxHTField0" ma:taxonomyFieldName="NLLDocumentType" ma:displayName="Dokumenttyp" ma:fieldId="{38578a5b-744a-40d6-84e1-ab48bc8b5a57}" ma:sspId="39d54842-4abd-4019-b0bf-19e71d696155" ma:termSetId="52dfd850-14dd-4e84-a867-57b1223f01ac" ma:anchorId="00000000-0000-0000-0000-000000000000" ma:open="false" ma:isKeyword="false">
      <xsd:complexType>
        <xsd:sequence>
          <xsd:element ref="pc:Terms" minOccurs="0" maxOccurs="1"/>
        </xsd:sequence>
      </xsd:complexType>
    </xsd:element>
    <xsd:element name="_dlc_Exempt" ma:index="24" nillable="true" ma:displayName="Undanta från princip" ma:hidden="true" ma:internalName="_dlc_Exempt" ma:readOnly="true">
      <xsd:simpleType>
        <xsd:restriction base="dms:Unknown"/>
      </xsd:simpleType>
    </xsd:element>
    <xsd:element name="_dlc_ExpireDateSaved" ma:index="25" nillable="true" ma:displayName="Originalförfallodag" ma:hidden="true" ma:internalName="_dlc_ExpireDateSaved" ma:readOnly="true">
      <xsd:simpleType>
        <xsd:restriction base="dms:DateTime"/>
      </xsd:simpleType>
    </xsd:element>
    <xsd:element name="_dlc_ExpireDate" ma:index="26" nillable="true" ma:displayName="Förfallodatum" ma:description="" ma:hidden="true" ma:indexed="true" ma:internalName="_dlc_ExpireDate" ma:readOnly="true">
      <xsd:simpleType>
        <xsd:restriction base="dms:DateTime"/>
      </xsd:simpleType>
    </xsd:element>
    <xsd:element name="prdProcessTaxHTField0" ma:index="27" nillable="true" ma:taxonomy="true" ma:internalName="prdProcessTaxHTField0" ma:taxonomyFieldName="prdProcess" ma:displayName="Process" ma:fieldId="{7458416b-87c5-4f2a-97ed-9ee5dd1e516d}" ma:taxonomyMulti="true" ma:sspId="39d54842-4abd-4019-b0bf-19e71d696155" ma:termSetId="747d8a4a-b066-47e6-b826-8f1c93ac4001" ma:anchorId="00000000-0000-0000-0000-000000000000" ma:open="false" ma:isKeyword="false">
      <xsd:complexType>
        <xsd:sequence>
          <xsd:element ref="pc:Terms" minOccurs="0" maxOccurs="1"/>
        </xsd:sequence>
      </xsd:complexType>
    </xsd:element>
    <xsd:element name="NLLVersion" ma:index="28" nillable="true" ma:displayName="Version" ma:internalName="NLLVersion" ma:readOnly="false">
      <xsd:simpleType>
        <xsd:restriction base="dms:Text"/>
      </xsd:simpleType>
    </xsd:element>
    <xsd:element name="NLLModifiedBy" ma:index="29" nillable="true" ma:displayName="Upprättad av" ma:hidden="true" ma:internalName="NLLModifiedBy">
      <xsd:simpleType>
        <xsd:restriction base="dms:Text"/>
      </xsd:simpleType>
    </xsd:element>
    <xsd:element name="NLLDocumentIDValue" ma:index="30" nillable="true" ma:displayName="Dokument-Id Värde" ma:hidden="true" ma:internalName="NLLDocumentIDValue">
      <xsd:simpleType>
        <xsd:restriction base="dms:Text"/>
      </xsd:simpleType>
    </xsd:element>
    <xsd:element name="NLLPublishingstatus" ma:index="31" nillable="true" ma:displayName="Publiceringsstatus" ma:internalName="NLLPublishingstatus" ma:readOnly="false">
      <xsd:simpleType>
        <xsd:restriction base="dms:Choice">
          <xsd:enumeration value="Ej Publicerad"/>
          <xsd:enumeration value="Publicerad"/>
          <xsd:enumeration value="Avpublicerad"/>
          <xsd:enumeration value="Revidering krävs"/>
          <xsd:enumeration value="Revidering pågår"/>
        </xsd:restriction>
      </xsd:simpleType>
    </xsd:element>
    <xsd:element name="NLLDiarienummer" ma:index="32" nillable="true" ma:displayName="Diarienummer" ma:description="" ma:internalName="NLLDiarienummer" ma:readOnly="false">
      <xsd:simpleType>
        <xsd:restriction base="dms:Text"/>
      </xsd:simpleType>
    </xsd:element>
    <xsd:element name="NLLPublishDate" ma:index="34" nillable="true" ma:displayName="Publiceringsdatum" ma:format="DateOnly" ma:hidden="true" ma:internalName="NLLPublishDate">
      <xsd:simpleType>
        <xsd:restriction base="dms:DateTime"/>
      </xsd:simpleType>
    </xsd:element>
    <xsd:element name="NLLInformationCollectionTaxHTField0" ma:index="35" nillable="true" ma:taxonomy="true" ma:internalName="NLLInformationCollectionTaxHTField0" ma:taxonomyFieldName="NLLInformationCollection" ma:displayName="Informationssamling" ma:fieldId="{5965f86f-d738-4017-88d8-24d6ef34a791}" ma:taxonomyMulti="true" ma:sspId="39d54842-4abd-4019-b0bf-19e71d696155" ma:termSetId="60e00f7a-77a4-4c71-b63e-bae2eb97b373" ma:anchorId="00000000-0000-0000-0000-000000000000" ma:open="false" ma:isKeyword="false">
      <xsd:complexType>
        <xsd:sequence>
          <xsd:element ref="pc:Terms" minOccurs="0" maxOccurs="1"/>
        </xsd:sequence>
      </xsd:complexType>
    </xsd:element>
    <xsd:element name="NLLProducerPlaceTaxHTField0" ma:index="37" nillable="true" ma:taxonomy="true" ma:internalName="NLLProducerPlaceTaxHTField0" ma:taxonomyFieldName="NLLProducerPlace" ma:displayName="Producentplats" ma:fieldId="{e174ebea-294d-44bc-9c09-0f97f1197811}" ma:sspId="39d54842-4abd-4019-b0bf-19e71d696155" ma:termSetId="45f1cc5b-3028-4a82-8c90-ecfb5e2e8603" ma:anchorId="00000000-0000-0000-0000-000000000000" ma:open="false" ma:isKeyword="false">
      <xsd:complexType>
        <xsd:sequence>
          <xsd:element ref="pc:Terms" minOccurs="0" maxOccurs="1"/>
        </xsd:sequence>
      </xsd:complexType>
    </xsd:element>
    <xsd:element name="NLLEstablishedBy" ma:index="38" ma:displayName="Upprättad av" ma:list="UserInfo" ma:SharePointGroup="0" ma:internalName="NLLEstablished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LLEstablishedByQuickpart" ma:index="39" nillable="true" ma:displayName="Upprättad av Quickpart" ma:hidden="true" ma:internalName="NLLEstablishedByQuickpart">
      <xsd:simpleType>
        <xsd:restriction base="dms:Text"/>
      </xsd:simpleType>
    </xsd:element>
    <xsd:element name="VersionComment" ma:index="40" nillable="true" ma:displayName="Versionskommentar" ma:hidden="true" ma:internalName="VersionComment" ma:readOnly="false">
      <xsd:simpleType>
        <xsd:restriction base="dms:Text"/>
      </xsd:simpleType>
    </xsd:element>
    <xsd:element name="NLLPublishDateQuickpart" ma:index="41" nillable="true" ma:displayName="Publiceringsdatum Quickpart" ma:hidden="true" ma:internalName="NLLPublishDateQuickpart">
      <xsd:simpleType>
        <xsd:restriction base="dms:Text"/>
      </xsd:simpleType>
    </xsd:element>
    <xsd:element name="NLLLockWorkflows" ma:index="42" nillable="true" ma:displayName="ArbetsflödeKörs" ma:default="0" ma:hidden="true" ma:internalName="NLLLockWorkflows">
      <xsd:simpleType>
        <xsd:restriction base="dms:Boolean"/>
      </xsd:simpleType>
    </xsd:element>
    <xsd:element name="NLLPublished" ma:index="43" nillable="true" ma:displayName="Publicerad" ma:hidden="true" ma:internalName="NLLPublish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918ce9-5289-4a18-805d-4141408e948c"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NLL-Nyckelord" ma:fieldId="{23f27201-bee3-471e-b2e7-b64fd8b7ca38}" ma:taxonomyMulti="true" ma:sspId="39d54842-4abd-4019-b0bf-19e71d6961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dec489-f745-4ed5-9c00-958a11aea6df" elementFormDefault="qualified">
    <xsd:import namespace="http://schemas.microsoft.com/office/2006/documentManagement/types"/>
    <xsd:import namespace="http://schemas.microsoft.com/office/infopath/2007/PartnerControls"/>
    <xsd:element name="VIS_DocumentId" ma:index="12" nillable="true" ma:displayName="Producentplats ID" ma:hidden="true" ma:internalName="VIS_Doc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umentStatus" ma:index="16" nillable="true" ma:displayName="Dokumentstatus" ma:hidden="true" ma:internalName="Dokumentstatus"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VISResponsible" ma:index="20" ma:displayName="Ansvarig" ma:list="UserInfo" ma:internalName="VISResponsible"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6FD283-E1F3-4F99-BA02-ADC2ED996BCB}"/>
</file>

<file path=customXml/itemProps2.xml><?xml version="1.0" encoding="utf-8"?>
<ds:datastoreItem xmlns:ds="http://schemas.openxmlformats.org/officeDocument/2006/customXml" ds:itemID="{BBC45440-A0A2-45B8-B754-17BE17F36F91}"/>
</file>

<file path=customXml/itemProps3.xml><?xml version="1.0" encoding="utf-8"?>
<ds:datastoreItem xmlns:ds="http://schemas.openxmlformats.org/officeDocument/2006/customXml" ds:itemID="{FD84A0D8-54C0-4A64-9655-008A08F99B8B}"/>
</file>

<file path=customXml/itemProps4.xml><?xml version="1.0" encoding="utf-8"?>
<ds:datastoreItem xmlns:ds="http://schemas.openxmlformats.org/officeDocument/2006/customXml" ds:itemID="{7C4D8CD9-72AF-46DC-9340-4A967703F8E4}">
  <ds:schemaRefs>
    <ds:schemaRef ds:uri="69c2d12f-46d5-4190-a3d3-34931bb248ca"/>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f5c1a2b9-d9d5-473e-8ee5-5464f48d794a"/>
    <ds:schemaRef ds:uri="http://schemas.microsoft.com/sharepoint/v3"/>
    <ds:schemaRef ds:uri="http://www.w3.org/XML/1998/namespace"/>
  </ds:schemaRefs>
</ds:datastoreItem>
</file>

<file path=customXml/itemProps5.xml><?xml version="1.0" encoding="utf-8"?>
<ds:datastoreItem xmlns:ds="http://schemas.openxmlformats.org/officeDocument/2006/customXml" ds:itemID="{8DFA4BC1-8A91-4A14-A218-0BE37D06BB9C}"/>
</file>

<file path=docProps/app.xml><?xml version="1.0" encoding="utf-8"?>
<Properties xmlns="http://schemas.openxmlformats.org/officeDocument/2006/extended-properties" xmlns:vt="http://schemas.openxmlformats.org/officeDocument/2006/docPropsVTypes">
  <Template>Retrospect</Template>
  <TotalTime>2218</TotalTime>
  <Words>1962</Words>
  <Application>Microsoft Office PowerPoint</Application>
  <PresentationFormat>Bredbild</PresentationFormat>
  <Paragraphs>156</Paragraphs>
  <Slides>26</Slides>
  <Notes>26</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26</vt:i4>
      </vt:variant>
    </vt:vector>
  </HeadingPairs>
  <TitlesOfParts>
    <vt:vector size="31" baseType="lpstr">
      <vt:lpstr>Calibri</vt:lpstr>
      <vt:lpstr>Cambria</vt:lpstr>
      <vt:lpstr>proxima-n-w01-reg</vt:lpstr>
      <vt:lpstr>Roboto</vt:lpstr>
      <vt:lpstr>Efterhand</vt:lpstr>
      <vt:lpstr>Vinnare i konstlotteriet–  Medlemsmöte 231018</vt:lpstr>
      <vt:lpstr>Vinnare Birgit Mäkelä  Landskap 1  Nr 1</vt:lpstr>
      <vt:lpstr>Vinnare Kristina Johansson  Oplogat i stan  Nr 2</vt:lpstr>
      <vt:lpstr>Vinnare Kristina Aava  Krona  Nr 3</vt:lpstr>
      <vt:lpstr>Vinnare Annica Flodström  Beauty in blue  Nr 5</vt:lpstr>
      <vt:lpstr>Vinnare Aina Östling Backman  Växtgrodd  Nr 6</vt:lpstr>
      <vt:lpstr>Vinnare Nina Myrestam  Pippi  Nr 7</vt:lpstr>
      <vt:lpstr>     Vinnare Helena Lilja  Allén  Nr 8 </vt:lpstr>
      <vt:lpstr>Vinnare Lena Norgren  Återväxt kontra tillväxt II  Nr 9</vt:lpstr>
      <vt:lpstr>Vinnare medlemsnummer 38 Lina Khairallah  Lady in red  Nr 10</vt:lpstr>
      <vt:lpstr>Vinnare medlemsnummer 64  Maria Lindström  Vår by  Nr 11</vt:lpstr>
      <vt:lpstr>Vinnare Maria Wiggefors  TålamodsTest  Nr 12</vt:lpstr>
      <vt:lpstr>Vinnare Charlotta Hannu Holmbom  Raku burk  Nr 13</vt:lpstr>
      <vt:lpstr>Vinnare Ann Edfast  Tidig höst i vår trädgård  Nr 16</vt:lpstr>
      <vt:lpstr>Vinnare medlemsnummer 448 Elisabeth Johansson Englund  Öken  Nr 17</vt:lpstr>
      <vt:lpstr>Vinnare Eva-Marie Isaksson  Dam med fågel  Nr 19</vt:lpstr>
      <vt:lpstr>Vinnare Eva Bergh  Jul i Luleå  Nr 20</vt:lpstr>
      <vt:lpstr>Vinnare medlemsnummer 50  Ingegerd Morian Andersson   Änglamarken 24  Nr 21</vt:lpstr>
      <vt:lpstr>Vinnare Annika Lindqvist   Kust  Nr 22</vt:lpstr>
      <vt:lpstr> Vinnare Annica Svonni Josbrandt   Ljusstake  Nr 23 </vt:lpstr>
      <vt:lpstr>    Vinnare Maria Pettersson  Mie tässä vain/ De e bara jag här  Nr 25</vt:lpstr>
      <vt:lpstr>Vinnare Maria Bäckström  Ljus och luft  Nr 26</vt:lpstr>
      <vt:lpstr>Vinnare medlemsnummer148 Gun Gatedal  Främmande föremål 1  Nr 27</vt:lpstr>
      <vt:lpstr>Vinnare Emma Hellström  Jag sticker  Nr 28</vt:lpstr>
      <vt:lpstr>Vinnare Birgitta Jonsson   Hon vart kär i humlan  Nr 29</vt:lpstr>
      <vt:lpstr>Vinnare Christine Risberg   Näckrosor  Nr 30</vt:lpstr>
    </vt:vector>
  </TitlesOfParts>
  <Company>Region Norrbotten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Vinnare i konstlotteriet–  Medlemsmöte 231018</dc:title>
  <dc:creator>Åsa Andersson</dc:creator>
  <cp:keywords/>
  <cp:lastModifiedBy>Nina Myrestam</cp:lastModifiedBy>
  <cp:revision>295</cp:revision>
  <cp:lastPrinted>2023-10-17T17:57:17Z</cp:lastPrinted>
  <dcterms:created xsi:type="dcterms:W3CDTF">2020-12-16T08:11:41Z</dcterms:created>
  <dcterms:modified xsi:type="dcterms:W3CDTF">2023-11-30T14:25:48Z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0x010100D7963E0E5B7A40E5AEA07389401D709F00FB54EFF0F3EB48149DBBD9563453E190010089AE0331FD2FA7449C72752FA02E10A2</vt:lpwstr>
  </property>
  <property fmtid="{D5CDD505-2E9C-101B-9397-08002B2CF9AE}" pid="3" name="TaxKeyword">
    <vt:lpwstr/>
  </property>
  <property fmtid="{D5CDD505-2E9C-101B-9397-08002B2CF9AE}" pid="4" name="CareActionCodeSurgical">
    <vt:lpwstr/>
  </property>
  <property fmtid="{D5CDD505-2E9C-101B-9397-08002B2CF9AE}" pid="5" name="NLLProducerPlace">
    <vt:lpwstr>11118;#Konstföreningen Fenix|b3da8a77-1979-4edd-9302-3dc3621d2bc7</vt:lpwstr>
  </property>
  <property fmtid="{D5CDD505-2E9C-101B-9397-08002B2CF9AE}" pid="6" name="NLLApprovedByQuickPart">
    <vt:lpwstr/>
  </property>
  <property fmtid="{D5CDD505-2E9C-101B-9397-08002B2CF9AE}" pid="7" name="NLLInformationCollection">
    <vt:lpwstr/>
  </property>
  <property fmtid="{D5CDD505-2E9C-101B-9397-08002B2CF9AE}" pid="8" name="NLLProjectDescription">
    <vt:lpwstr/>
  </property>
  <property fmtid="{D5CDD505-2E9C-101B-9397-08002B2CF9AE}" pid="9" name="PsychiatricCodeTaxHTField0">
    <vt:lpwstr/>
  </property>
  <property fmtid="{D5CDD505-2E9C-101B-9397-08002B2CF9AE}" pid="10" name="NLLStakeholder">
    <vt:lpwstr/>
  </property>
  <property fmtid="{D5CDD505-2E9C-101B-9397-08002B2CF9AE}" pid="11" name="TLVCodeDiagnosisTaxHTField0">
    <vt:lpwstr/>
  </property>
  <property fmtid="{D5CDD505-2E9C-101B-9397-08002B2CF9AE}" pid="12" name="NPUCode">
    <vt:lpwstr/>
  </property>
  <property fmtid="{D5CDD505-2E9C-101B-9397-08002B2CF9AE}" pid="13" name="NLLClosureDate">
    <vt:lpwstr/>
  </property>
  <property fmtid="{D5CDD505-2E9C-101B-9397-08002B2CF9AE}" pid="14" name="NLLProducerplaceID">
    <vt:lpwstr/>
  </property>
  <property fmtid="{D5CDD505-2E9C-101B-9397-08002B2CF9AE}" pid="15" name="NLLPublishedTemplate">
    <vt:lpwstr/>
  </property>
  <property fmtid="{D5CDD505-2E9C-101B-9397-08002B2CF9AE}" pid="16" name="NLLWFComment">
    <vt:lpwstr/>
  </property>
  <property fmtid="{D5CDD505-2E9C-101B-9397-08002B2CF9AE}" pid="17" name="NLLPTCName">
    <vt:lpwstr/>
  </property>
  <property fmtid="{D5CDD505-2E9C-101B-9397-08002B2CF9AE}" pid="18" name="SpecialtyTaxHTField0">
    <vt:lpwstr/>
  </property>
  <property fmtid="{D5CDD505-2E9C-101B-9397-08002B2CF9AE}" pid="19" name="CareActionCodeNonSurgical">
    <vt:lpwstr/>
  </property>
  <property fmtid="{D5CDD505-2E9C-101B-9397-08002B2CF9AE}" pid="20" name="AnalysisNameTaxHTField0">
    <vt:lpwstr/>
  </property>
  <property fmtid="{D5CDD505-2E9C-101B-9397-08002B2CF9AE}" pid="21" name="Specialty">
    <vt:lpwstr/>
  </property>
  <property fmtid="{D5CDD505-2E9C-101B-9397-08002B2CF9AE}" pid="22" name="NLLProjectUrl">
    <vt:lpwstr/>
  </property>
  <property fmtid="{D5CDD505-2E9C-101B-9397-08002B2CF9AE}" pid="23" name="NLLSteeringGroup">
    <vt:lpwstr/>
  </property>
  <property fmtid="{D5CDD505-2E9C-101B-9397-08002B2CF9AE}" pid="24" name="NLLMeetingTypeTaxHTField0">
    <vt:lpwstr/>
  </property>
  <property fmtid="{D5CDD505-2E9C-101B-9397-08002B2CF9AE}" pid="25" name="NLLTemplateStatus">
    <vt:lpwstr/>
  </property>
  <property fmtid="{D5CDD505-2E9C-101B-9397-08002B2CF9AE}" pid="26" name="CareActionCodeSurgicalTaxHTField0">
    <vt:lpwstr/>
  </property>
  <property fmtid="{D5CDD505-2E9C-101B-9397-08002B2CF9AE}" pid="27" name="PharmaceuticalCodeTaxHTField0">
    <vt:lpwstr/>
  </property>
  <property fmtid="{D5CDD505-2E9C-101B-9397-08002B2CF9AE}" pid="28" name="NLLProjectLeader">
    <vt:lpwstr/>
  </property>
  <property fmtid="{D5CDD505-2E9C-101B-9397-08002B2CF9AE}" pid="29" name="NLLDecisionLevelManagedTaxHTField0">
    <vt:lpwstr/>
  </property>
  <property fmtid="{D5CDD505-2E9C-101B-9397-08002B2CF9AE}" pid="31" name="NLLDefaultTemplate">
    <vt:lpwstr/>
  </property>
  <property fmtid="{D5CDD505-2E9C-101B-9397-08002B2CF9AE}" pid="32" name="NLLProjectVisitor">
    <vt:lpwstr/>
  </property>
  <property fmtid="{D5CDD505-2E9C-101B-9397-08002B2CF9AE}" pid="33" name="NLLApprovedBy">
    <vt:lpwstr/>
  </property>
  <property fmtid="{D5CDD505-2E9C-101B-9397-08002B2CF9AE}" pid="34" name="NLLDecisionLevelManaged">
    <vt:lpwstr/>
  </property>
  <property fmtid="{D5CDD505-2E9C-101B-9397-08002B2CF9AE}" pid="35" name="CompulsoryAction">
    <vt:lpwstr/>
  </property>
  <property fmtid="{D5CDD505-2E9C-101B-9397-08002B2CF9AE}" pid="36" name="NLLProjectDivisionTaxHTField0">
    <vt:lpwstr/>
  </property>
  <property fmtid="{D5CDD505-2E9C-101B-9397-08002B2CF9AE}" pid="37" name="ICD10CodeTaxHTField0">
    <vt:lpwstr/>
  </property>
  <property fmtid="{D5CDD505-2E9C-101B-9397-08002B2CF9AE}" pid="38" name="NLLProjectOwner">
    <vt:lpwstr/>
  </property>
  <property fmtid="{D5CDD505-2E9C-101B-9397-08002B2CF9AE}" pid="39" name="NPUCodeTaxHTField0">
    <vt:lpwstr/>
  </property>
  <property fmtid="{D5CDD505-2E9C-101B-9397-08002B2CF9AE}" pid="40" name="NLLTemplateFolderDescription">
    <vt:lpwstr/>
  </property>
  <property fmtid="{D5CDD505-2E9C-101B-9397-08002B2CF9AE}" pid="41" name="TLVCodeAction">
    <vt:lpwstr/>
  </property>
  <property fmtid="{D5CDD505-2E9C-101B-9397-08002B2CF9AE}" pid="42" name="RadiologicalCode">
    <vt:lpwstr/>
  </property>
  <property fmtid="{D5CDD505-2E9C-101B-9397-08002B2CF9AE}" pid="43" name="References">
    <vt:lpwstr/>
  </property>
  <property fmtid="{D5CDD505-2E9C-101B-9397-08002B2CF9AE}" pid="44" name="prdProcess">
    <vt:lpwstr/>
  </property>
  <property fmtid="{D5CDD505-2E9C-101B-9397-08002B2CF9AE}" pid="45" name="NLLProjectOrderStatus">
    <vt:lpwstr/>
  </property>
  <property fmtid="{D5CDD505-2E9C-101B-9397-08002B2CF9AE}" pid="46" name="NLLReferenceGroup">
    <vt:lpwstr/>
  </property>
  <property fmtid="{D5CDD505-2E9C-101B-9397-08002B2CF9AE}" pid="47" name="TLVCodeDiagnosis">
    <vt:lpwstr/>
  </property>
  <property fmtid="{D5CDD505-2E9C-101B-9397-08002B2CF9AE}" pid="48" name="PharmaceuticalCode">
    <vt:lpwstr/>
  </property>
  <property fmtid="{D5CDD505-2E9C-101B-9397-08002B2CF9AE}" pid="49" name="NLLInitiationDate">
    <vt:lpwstr/>
  </property>
  <property fmtid="{D5CDD505-2E9C-101B-9397-08002B2CF9AE}" pid="51" name="ReferencesTaxHTField0">
    <vt:lpwstr/>
  </property>
  <property fmtid="{D5CDD505-2E9C-101B-9397-08002B2CF9AE}" pid="52" name="NLLWindingUpDate">
    <vt:lpwstr/>
  </property>
  <property fmtid="{D5CDD505-2E9C-101B-9397-08002B2CF9AE}" pid="53" name="TLVCodeActionTaxHTField0">
    <vt:lpwstr/>
  </property>
  <property fmtid="{D5CDD505-2E9C-101B-9397-08002B2CF9AE}" pid="54" name="NLLProjectNr">
    <vt:lpwstr/>
  </property>
  <property fmtid="{D5CDD505-2E9C-101B-9397-08002B2CF9AE}" pid="55" name="NLLProjectTypeTaxHTField0">
    <vt:lpwstr/>
  </property>
  <property fmtid="{D5CDD505-2E9C-101B-9397-08002B2CF9AE}" pid="56" name="NLLPTCProcessTeam">
    <vt:lpwstr/>
  </property>
  <property fmtid="{D5CDD505-2E9C-101B-9397-08002B2CF9AE}" pid="57" name="RadiologicalCodeTaxHTField0">
    <vt:lpwstr/>
  </property>
  <property fmtid="{D5CDD505-2E9C-101B-9397-08002B2CF9AE}" pid="58" name="NLLImplementationDate">
    <vt:lpwstr/>
  </property>
  <property fmtid="{D5CDD505-2E9C-101B-9397-08002B2CF9AE}" pid="59" name="NLLProjectDivision">
    <vt:lpwstr/>
  </property>
  <property fmtid="{D5CDD505-2E9C-101B-9397-08002B2CF9AE}" pid="60" name="PsychiatricCode">
    <vt:lpwstr/>
  </property>
  <property fmtid="{D5CDD505-2E9C-101B-9397-08002B2CF9AE}" pid="61" name="NLLProjectType">
    <vt:lpwstr/>
  </property>
  <property fmtid="{D5CDD505-2E9C-101B-9397-08002B2CF9AE}" pid="62" name="AnalysisName">
    <vt:lpwstr/>
  </property>
  <property fmtid="{D5CDD505-2E9C-101B-9397-08002B2CF9AE}" pid="63" name="NLLMtptCodeTaxHTField0">
    <vt:lpwstr/>
  </property>
  <property fmtid="{D5CDD505-2E9C-101B-9397-08002B2CF9AE}" pid="64" name="NLLLatestProjectTrackingDate">
    <vt:lpwstr/>
  </property>
  <property fmtid="{D5CDD505-2E9C-101B-9397-08002B2CF9AE}" pid="65" name="NLLDocumentType">
    <vt:lpwstr>1454;#Arbetsdokument|fe64199a-d700-493b-9984-68df985400d3</vt:lpwstr>
  </property>
  <property fmtid="{D5CDD505-2E9C-101B-9397-08002B2CF9AE}" pid="66" name="NLLProjectTypeText">
    <vt:lpwstr/>
  </property>
  <property fmtid="{D5CDD505-2E9C-101B-9397-08002B2CF9AE}" pid="67" name="NLLEstablishingDate">
    <vt:lpwstr/>
  </property>
  <property fmtid="{D5CDD505-2E9C-101B-9397-08002B2CF9AE}" pid="68" name="NLLProjectMember">
    <vt:lpwstr/>
  </property>
  <property fmtid="{D5CDD505-2E9C-101B-9397-08002B2CF9AE}" pid="69" name="NLLProcessTeamLookup">
    <vt:lpwstr/>
  </property>
  <property fmtid="{D5CDD505-2E9C-101B-9397-08002B2CF9AE}" pid="70" name="CareActionCodeNonSurgicalTaxHTField0">
    <vt:lpwstr/>
  </property>
  <property fmtid="{D5CDD505-2E9C-101B-9397-08002B2CF9AE}" pid="71" name="CompulsoryActionTaxHTField0">
    <vt:lpwstr/>
  </property>
  <property fmtid="{D5CDD505-2E9C-101B-9397-08002B2CF9AE}" pid="72" name="NLLMeetingType">
    <vt:lpwstr/>
  </property>
  <property fmtid="{D5CDD505-2E9C-101B-9397-08002B2CF9AE}" pid="73" name="NLLProjectLeaderDiv">
    <vt:lpwstr/>
  </property>
  <property fmtid="{D5CDD505-2E9C-101B-9397-08002B2CF9AE}" pid="74" name="NLLProjectName">
    <vt:lpwstr/>
  </property>
  <property fmtid="{D5CDD505-2E9C-101B-9397-08002B2CF9AE}" pid="75" name="NLLMtptCode">
    <vt:lpwstr/>
  </property>
  <property fmtid="{D5CDD505-2E9C-101B-9397-08002B2CF9AE}" pid="76" name="ICD10Code">
    <vt:lpwstr/>
  </property>
  <property fmtid="{D5CDD505-2E9C-101B-9397-08002B2CF9AE}" pid="77" name="NLLProjectStatus">
    <vt:lpwstr/>
  </property>
  <property fmtid="{D5CDD505-2E9C-101B-9397-08002B2CF9AE}" pid="78" name="_dlc_policyId">
    <vt:lpwstr>0x010100D7963E0E5B7A40E5AEA07389401D709F00FB54EFF0F3EB48149DBBD9563453E190|1214505165</vt:lpwstr>
  </property>
  <property fmtid="{D5CDD505-2E9C-101B-9397-08002B2CF9AE}" pid="79" name="ItemRetentionFormula">
    <vt:lpwstr>&lt;formula id="Microsoft.Office.RecordsManagement.PolicyFeatures.Expiration.Formula.BuiltIn"&gt;&lt;number&gt;1&lt;/number&gt;&lt;property&gt;NLLThinningTime&lt;/property&gt;&lt;propertyid&gt;2793489f-7251-475b-a975-480031914936&lt;/propertyid&gt;&lt;period&gt;months&lt;/period&gt;&lt;/formula&gt;</vt:lpwstr>
  </property>
  <property fmtid="{D5CDD505-2E9C-101B-9397-08002B2CF9AE}" pid="80" name="_dlc_DocIdItemGuid">
    <vt:lpwstr>e15fe637-44c6-4e09-af7f-275990a74107</vt:lpwstr>
  </property>
  <property fmtid="{D5CDD505-2E9C-101B-9397-08002B2CF9AE}" pid="81" name="_dlc_ItemStageId">
    <vt:lpwstr/>
  </property>
  <property fmtid="{D5CDD505-2E9C-101B-9397-08002B2CF9AE}" pid="83" name="Godkänn dokument">
    <vt:lpwstr>, </vt:lpwstr>
  </property>
  <property fmtid="{D5CDD505-2E9C-101B-9397-08002B2CF9AE}" pid="84" name="Granska dokument">
    <vt:lpwstr>, </vt:lpwstr>
  </property>
  <property fmtid="{D5CDD505-2E9C-101B-9397-08002B2CF9AE}" pid="85" name="Publicera dokument">
    <vt:lpwstr>, </vt:lpwstr>
  </property>
  <property fmtid="{D5CDD505-2E9C-101B-9397-08002B2CF9AE}" pid="86" name="TaxCatchAll">
    <vt:lpwstr>1454;#Arbetsdokument|fe64199a-d700-493b-9984-68df985400d3;#11118;#Konstföreningen Fenix|b3da8a77-1979-4edd-9302-3dc3621d2bc7</vt:lpwstr>
  </property>
  <property fmtid="{D5CDD505-2E9C-101B-9397-08002B2CF9AE}" pid="87" name="Order">
    <vt:r8>2782300</vt:r8>
  </property>
  <property fmtid="{D5CDD505-2E9C-101B-9397-08002B2CF9AE}" pid="88" name="xd_ProgID">
    <vt:lpwstr/>
  </property>
  <property fmtid="{D5CDD505-2E9C-101B-9397-08002B2CF9AE}" pid="89" name="_SourceUrl">
    <vt:lpwstr/>
  </property>
  <property fmtid="{D5CDD505-2E9C-101B-9397-08002B2CF9AE}" pid="90" name="_SharedFileIndex">
    <vt:lpwstr/>
  </property>
  <property fmtid="{D5CDD505-2E9C-101B-9397-08002B2CF9AE}" pid="91" name="TemplateUrl">
    <vt:lpwstr/>
  </property>
  <property fmtid="{D5CDD505-2E9C-101B-9397-08002B2CF9AE}" pid="93" name="NLLDecisionLevelGoverning">
    <vt:lpwstr/>
  </property>
  <property fmtid="{D5CDD505-2E9C-101B-9397-08002B2CF9AE}" pid="94" name="NLLFactOwner">
    <vt:lpwstr/>
  </property>
  <property fmtid="{D5CDD505-2E9C-101B-9397-08002B2CF9AE}" pid="95" name="NLLFactOwnerText">
    <vt:lpwstr/>
  </property>
  <property fmtid="{D5CDD505-2E9C-101B-9397-08002B2CF9AE}" pid="96" name="xd_Signature">
    <vt:bool>false</vt:bool>
  </property>
  <property fmtid="{D5CDD505-2E9C-101B-9397-08002B2CF9AE}" pid="97" name="NLLDecisionLevel">
    <vt:lpwstr/>
  </property>
  <property fmtid="{D5CDD505-2E9C-101B-9397-08002B2CF9AE}" pid="98" name="NLLPTCProcessLeader">
    <vt:lpwstr/>
  </property>
  <property fmtid="{D5CDD505-2E9C-101B-9397-08002B2CF9AE}" pid="100" name="NLLPTCVISEditor">
    <vt:lpwstr/>
  </property>
</Properties>
</file>